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687" r:id="rId3"/>
  </p:sldMasterIdLst>
  <p:notesMasterIdLst>
    <p:notesMasterId r:id="rId39"/>
  </p:notesMasterIdLst>
  <p:handoutMasterIdLst>
    <p:handoutMasterId r:id="rId40"/>
  </p:handoutMasterIdLst>
  <p:sldIdLst>
    <p:sldId id="461" r:id="rId4"/>
    <p:sldId id="257" r:id="rId5"/>
    <p:sldId id="261" r:id="rId6"/>
    <p:sldId id="427" r:id="rId7"/>
    <p:sldId id="428" r:id="rId8"/>
    <p:sldId id="433" r:id="rId9"/>
    <p:sldId id="434"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449" r:id="rId23"/>
    <p:sldId id="285" r:id="rId24"/>
    <p:sldId id="286" r:id="rId25"/>
    <p:sldId id="287" r:id="rId26"/>
    <p:sldId id="288" r:id="rId27"/>
    <p:sldId id="289" r:id="rId28"/>
    <p:sldId id="290" r:id="rId29"/>
    <p:sldId id="292" r:id="rId30"/>
    <p:sldId id="291" r:id="rId31"/>
    <p:sldId id="293" r:id="rId32"/>
    <p:sldId id="294" r:id="rId33"/>
    <p:sldId id="295" r:id="rId34"/>
    <p:sldId id="296" r:id="rId35"/>
    <p:sldId id="297" r:id="rId36"/>
    <p:sldId id="298" r:id="rId37"/>
    <p:sldId id="321" r:id="rId3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E0576CEA-C043-40FA-A3DF-F5FF796FCD1C}">
          <p14:sldIdLst>
            <p14:sldId id="461"/>
            <p14:sldId id="257"/>
            <p14:sldId id="261"/>
            <p14:sldId id="427"/>
            <p14:sldId id="428"/>
            <p14:sldId id="433"/>
            <p14:sldId id="434"/>
            <p14:sldId id="272"/>
            <p14:sldId id="273"/>
            <p14:sldId id="274"/>
            <p14:sldId id="275"/>
            <p14:sldId id="276"/>
            <p14:sldId id="277"/>
            <p14:sldId id="278"/>
            <p14:sldId id="279"/>
            <p14:sldId id="280"/>
            <p14:sldId id="281"/>
            <p14:sldId id="282"/>
            <p14:sldId id="283"/>
            <p14:sldId id="449"/>
            <p14:sldId id="285"/>
            <p14:sldId id="286"/>
            <p14:sldId id="287"/>
            <p14:sldId id="288"/>
            <p14:sldId id="289"/>
            <p14:sldId id="290"/>
            <p14:sldId id="292"/>
            <p14:sldId id="291"/>
            <p14:sldId id="293"/>
            <p14:sldId id="294"/>
            <p14:sldId id="295"/>
            <p14:sldId id="296"/>
            <p14:sldId id="297"/>
            <p14:sldId id="298"/>
          </p14:sldIdLst>
        </p14:section>
        <p14:section name="Closing" id="{528240FF-048A-43A1-831D-FB43F98673B5}">
          <p14:sldIdLst>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ECBB9"/>
    <a:srgbClr val="DA0F40"/>
    <a:srgbClr val="FD431A"/>
    <a:srgbClr val="448BCA"/>
    <a:srgbClr val="96C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8" autoAdjust="0"/>
    <p:restoredTop sz="92260" autoAdjust="0"/>
  </p:normalViewPr>
  <p:slideViewPr>
    <p:cSldViewPr snapToGrid="0">
      <p:cViewPr varScale="1">
        <p:scale>
          <a:sx n="79" d="100"/>
          <a:sy n="79" d="100"/>
        </p:scale>
        <p:origin x="701" y="82"/>
      </p:cViewPr>
      <p:guideLst/>
    </p:cSldViewPr>
  </p:slideViewPr>
  <p:notesTextViewPr>
    <p:cViewPr>
      <p:scale>
        <a:sx n="1" d="1"/>
        <a:sy n="1" d="1"/>
      </p:scale>
      <p:origin x="0" y="0"/>
    </p:cViewPr>
  </p:notesTextViewPr>
  <p:notesViewPr>
    <p:cSldViewPr snapToGrid="0">
      <p:cViewPr varScale="1">
        <p:scale>
          <a:sx n="68" d="100"/>
          <a:sy n="68" d="100"/>
        </p:scale>
        <p:origin x="224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B03E94-679C-4C03-AF71-0EAEB9FA31BB}" type="datetimeFigureOut">
              <a:rPr lang="it-IT" smtClean="0"/>
              <a:t>25/03/2020</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F969EA-268B-474A-A167-CA21817EF3B8}" type="slidenum">
              <a:rPr lang="it-IT" smtClean="0"/>
              <a:t>‹N›</a:t>
            </a:fld>
            <a:endParaRPr lang="it-IT"/>
          </a:p>
        </p:txBody>
      </p:sp>
    </p:spTree>
    <p:extLst>
      <p:ext uri="{BB962C8B-B14F-4D97-AF65-F5344CB8AC3E}">
        <p14:creationId xmlns:p14="http://schemas.microsoft.com/office/powerpoint/2010/main" val="1901336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37EC8-B23B-48B4-929F-1B31E4237B1C}" type="datetimeFigureOut">
              <a:rPr lang="it-IT" smtClean="0"/>
              <a:t>25/03/2020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52439-7775-4112-93B2-189AB5F0DF45}" type="slidenum">
              <a:rPr lang="it-IT" smtClean="0"/>
              <a:t>‹N›</a:t>
            </a:fld>
            <a:endParaRPr lang="it-IT"/>
          </a:p>
        </p:txBody>
      </p:sp>
    </p:spTree>
    <p:extLst>
      <p:ext uri="{BB962C8B-B14F-4D97-AF65-F5344CB8AC3E}">
        <p14:creationId xmlns:p14="http://schemas.microsoft.com/office/powerpoint/2010/main" val="2347434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italia.it/italia/piano-triennale-ict/codice-amministrazione-digitale-docs/it/v2018-09-28/"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agid.gov.it/it/sicurezza/misure-minime-sicurezza-ict" TargetMode="External"/><Relationship Id="rId4" Type="http://schemas.openxmlformats.org/officeDocument/2006/relationships/hyperlink" Target="https://www.cybersecurityframework.i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enter_for_Internet_Securit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https://docs.italia.it/italia/piano-triennale-ict/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solidFill>
                  <a:schemeClr val="tx2"/>
                </a:solidFill>
                <a:hlinkClick r:id="rId3"/>
              </a:rPr>
              <a:t>https://docs.italia.it/italia/piano-triennale-ict/codice-amministrazione-digitale-docs/it/v2018-09-28/</a:t>
            </a:r>
            <a:endParaRPr lang="it-IT"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hlinkClick r:id="rId4"/>
              </a:rPr>
              <a:t>https://www.cybersecurityframework.it/</a:t>
            </a:r>
            <a:endParaRPr lang="it-IT"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hlinkClick r:id="rId5"/>
              </a:rPr>
              <a:t>https://www.agid.gov.it/it/sicurezza/misure-minime-sicurezza-ict</a:t>
            </a:r>
            <a:endParaRPr lang="it-IT" dirty="0"/>
          </a:p>
          <a:p>
            <a:endParaRPr lang="it-IT" dirty="0"/>
          </a:p>
        </p:txBody>
      </p:sp>
      <p:sp>
        <p:nvSpPr>
          <p:cNvPr id="4" name="Segnaposto numero diapositiva 3"/>
          <p:cNvSpPr>
            <a:spLocks noGrp="1"/>
          </p:cNvSpPr>
          <p:nvPr>
            <p:ph type="sldNum" sz="quarter" idx="5"/>
          </p:nvPr>
        </p:nvSpPr>
        <p:spPr/>
        <p:txBody>
          <a:bodyPr/>
          <a:lstStyle/>
          <a:p>
            <a:fld id="{07F52439-7775-4112-93B2-189AB5F0DF45}" type="slidenum">
              <a:rPr lang="it-IT" smtClean="0"/>
              <a:t>6</a:t>
            </a:fld>
            <a:endParaRPr lang="it-IT"/>
          </a:p>
        </p:txBody>
      </p:sp>
    </p:spTree>
    <p:extLst>
      <p:ext uri="{BB962C8B-B14F-4D97-AF65-F5344CB8AC3E}">
        <p14:creationId xmlns:p14="http://schemas.microsoft.com/office/powerpoint/2010/main" val="174993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Primo </a:t>
            </a:r>
            <a:r>
              <a:rPr lang="en-US" sz="1200" b="0" i="0" kern="1200" dirty="0" err="1">
                <a:solidFill>
                  <a:schemeClr val="tx1"/>
                </a:solidFill>
                <a:effectLst/>
                <a:latin typeface="+mn-lt"/>
                <a:ea typeface="+mn-ea"/>
                <a:cs typeface="+mn-cs"/>
              </a:rPr>
              <a:t>progetto</a:t>
            </a:r>
            <a:r>
              <a:rPr lang="en-US" sz="1200" b="0" i="0" kern="1200" dirty="0">
                <a:solidFill>
                  <a:schemeClr val="tx1"/>
                </a:solidFill>
                <a:effectLst/>
                <a:latin typeface="+mn-lt"/>
                <a:ea typeface="+mn-ea"/>
                <a:cs typeface="+mn-cs"/>
              </a:rPr>
              <a:t> 2008 </a:t>
            </a:r>
            <a:r>
              <a:rPr lang="en-US" sz="1200" b="0" i="0" kern="1200" dirty="0" err="1">
                <a:solidFill>
                  <a:schemeClr val="tx1"/>
                </a:solidFill>
                <a:effectLst/>
                <a:latin typeface="+mn-lt"/>
                <a:ea typeface="+mn-ea"/>
                <a:cs typeface="+mn-cs"/>
              </a:rPr>
              <a:t>Inizialmente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curato</a:t>
            </a:r>
            <a:r>
              <a:rPr lang="en-US" sz="1200" b="0" i="0" kern="1200" dirty="0">
                <a:solidFill>
                  <a:schemeClr val="tx1"/>
                </a:solidFill>
                <a:effectLst/>
                <a:latin typeface="+mn-lt"/>
                <a:ea typeface="+mn-ea"/>
                <a:cs typeface="+mn-cs"/>
              </a:rPr>
              <a:t> da </a:t>
            </a:r>
            <a:r>
              <a:rPr lang="en-US" sz="1200" b="1" i="0" kern="1200" dirty="0">
                <a:solidFill>
                  <a:schemeClr val="tx1"/>
                </a:solidFill>
                <a:effectLst/>
                <a:latin typeface="+mn-lt"/>
                <a:ea typeface="+mn-ea"/>
                <a:cs typeface="+mn-cs"/>
              </a:rPr>
              <a:t>SANS</a:t>
            </a:r>
            <a:r>
              <a:rPr lang="en-US"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Trasferita</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competenza</a:t>
            </a:r>
            <a:r>
              <a:rPr lang="en-US" sz="1200" b="0" i="0" kern="1200" dirty="0">
                <a:solidFill>
                  <a:schemeClr val="tx1"/>
                </a:solidFill>
                <a:effectLst/>
                <a:latin typeface="+mn-lt"/>
                <a:ea typeface="+mn-ea"/>
                <a:cs typeface="+mn-cs"/>
              </a:rPr>
              <a:t> al Council on Cyber Security (CCS) in 2013</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 </a:t>
            </a:r>
            <a:r>
              <a:rPr lang="en-US" sz="1200" b="0" i="0" kern="1200" dirty="0" err="1">
                <a:solidFill>
                  <a:schemeClr val="tx1"/>
                </a:solidFill>
                <a:effectLst/>
                <a:latin typeface="+mn-lt"/>
                <a:ea typeface="+mn-ea"/>
                <a:cs typeface="+mn-cs"/>
              </a:rPr>
              <a:t>successivamente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trasferita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ancora</a:t>
            </a:r>
            <a:r>
              <a:rPr lang="en-US" sz="1200" b="0" i="0" kern="1200" dirty="0">
                <a:solidFill>
                  <a:schemeClr val="tx1"/>
                </a:solidFill>
                <a:effectLst/>
                <a:latin typeface="+mn-lt"/>
                <a:ea typeface="+mn-ea"/>
                <a:cs typeface="+mn-cs"/>
              </a:rPr>
              <a:t> al  </a:t>
            </a:r>
            <a:r>
              <a:rPr lang="en-US" sz="1200" b="0" i="0" u="none" strike="noStrike" kern="1200" dirty="0">
                <a:solidFill>
                  <a:schemeClr val="tx1"/>
                </a:solidFill>
                <a:effectLst/>
                <a:latin typeface="+mn-lt"/>
                <a:ea typeface="+mn-ea"/>
                <a:cs typeface="+mn-cs"/>
                <a:hlinkClick r:id="rId3" tooltip="Center for Internet Security"/>
              </a:rPr>
              <a:t>Center for Internet Security</a:t>
            </a:r>
            <a:r>
              <a:rPr lang="en-US" sz="1200" b="0" i="0" kern="1200" dirty="0">
                <a:solidFill>
                  <a:schemeClr val="tx1"/>
                </a:solidFill>
                <a:effectLst/>
                <a:latin typeface="+mn-lt"/>
                <a:ea typeface="+mn-ea"/>
                <a:cs typeface="+mn-cs"/>
              </a:rPr>
              <a:t> (CIS) in 2015</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SANS Institute</a:t>
            </a:r>
            <a:r>
              <a:rPr lang="en-US" sz="1200" b="0" i="0" kern="1200" dirty="0">
                <a:solidFill>
                  <a:schemeClr val="tx1"/>
                </a:solidFill>
                <a:effectLst/>
                <a:latin typeface="+mn-lt"/>
                <a:ea typeface="+mn-ea"/>
                <a:cs typeface="+mn-cs"/>
              </a:rPr>
              <a:t> (officially the </a:t>
            </a:r>
            <a:r>
              <a:rPr lang="en-US" sz="1200" b="1" i="0" kern="1200" dirty="0" err="1">
                <a:solidFill>
                  <a:schemeClr val="tx1"/>
                </a:solidFill>
                <a:effectLst/>
                <a:latin typeface="+mn-lt"/>
                <a:ea typeface="+mn-ea"/>
                <a:cs typeface="+mn-cs"/>
              </a:rPr>
              <a:t>Escal</a:t>
            </a:r>
            <a:r>
              <a:rPr lang="en-US" sz="1200" b="1" i="0" kern="1200" dirty="0">
                <a:solidFill>
                  <a:schemeClr val="tx1"/>
                </a:solidFill>
                <a:effectLst/>
                <a:latin typeface="+mn-lt"/>
                <a:ea typeface="+mn-ea"/>
                <a:cs typeface="+mn-cs"/>
              </a:rPr>
              <a:t> Institute of Advanced Technologies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Organizzazione</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fini</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Lucro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in Italia I </a:t>
            </a:r>
            <a:r>
              <a:rPr lang="en-US" sz="1200" b="0" i="0" kern="1200" dirty="0" err="1">
                <a:solidFill>
                  <a:schemeClr val="tx1"/>
                </a:solidFill>
                <a:effectLst/>
                <a:latin typeface="+mn-lt"/>
                <a:ea typeface="+mn-ea"/>
                <a:cs typeface="+mn-cs"/>
              </a:rPr>
              <a:t>controlli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declinati</a:t>
            </a:r>
            <a:r>
              <a:rPr lang="en-US" sz="1200" b="0" i="0" kern="1200" dirty="0">
                <a:solidFill>
                  <a:schemeClr val="tx1"/>
                </a:solidFill>
                <a:effectLst/>
                <a:latin typeface="+mn-lt"/>
                <a:ea typeface="+mn-ea"/>
                <a:cs typeface="+mn-cs"/>
              </a:rPr>
              <a:t> con </a:t>
            </a:r>
            <a:r>
              <a:rPr lang="en-US" sz="1200" b="1" i="0" kern="1200" dirty="0">
                <a:solidFill>
                  <a:schemeClr val="tx1"/>
                </a:solidFill>
                <a:effectLst/>
                <a:latin typeface="+mn-lt"/>
                <a:ea typeface="+mn-ea"/>
                <a:cs typeface="+mn-cs"/>
              </a:rPr>
              <a:t>ABSC </a:t>
            </a:r>
            <a:r>
              <a:rPr lang="en-US" sz="1200" b="1" i="0" kern="1200" dirty="0" err="1">
                <a:solidFill>
                  <a:schemeClr val="tx1"/>
                </a:solidFill>
                <a:effectLst/>
                <a:latin typeface="+mn-lt"/>
                <a:ea typeface="+mn-ea"/>
                <a:cs typeface="+mn-cs"/>
              </a:rPr>
              <a:t>Agid</a:t>
            </a:r>
            <a:r>
              <a:rPr lang="en-US" sz="1200" b="1" i="0" kern="1200" dirty="0">
                <a:solidFill>
                  <a:schemeClr val="tx1"/>
                </a:solidFill>
                <a:effectLst/>
                <a:latin typeface="+mn-lt"/>
                <a:ea typeface="+mn-ea"/>
                <a:cs typeface="+mn-cs"/>
              </a:rPr>
              <a:t> Base Security Controls</a:t>
            </a:r>
          </a:p>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2089FE-6C0D-4D4D-9DB7-A685F8EA12CA}"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Data Execution Prevention (DEP)</a:t>
            </a:r>
          </a:p>
          <a:p>
            <a:r>
              <a:rPr lang="en-US" dirty="0"/>
              <a:t>Address Space Layout Randomization (ASLR)</a:t>
            </a:r>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2089FE-6C0D-4D4D-9DB7-A685F8EA12CA}"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24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2089FE-6C0D-4D4D-9DB7-A685F8EA12CA}"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340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2089FE-6C0D-4D4D-9DB7-A685F8EA12CA}"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124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2089FE-6C0D-4D4D-9DB7-A685F8EA12CA}"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205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700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fault solo titolo">
    <p:bg>
      <p:bgPr>
        <a:blipFill dpi="0" rotWithShape="1">
          <a:blip r:embed="rId2">
            <a:alphaModFix amt="4000"/>
            <a:lum/>
          </a:blip>
          <a:srcRect/>
          <a:stretch>
            <a:fillRect t="-6000" b="-6000"/>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336000" y="180000"/>
            <a:ext cx="11520000" cy="828000"/>
          </a:xfrm>
          <a:prstGeom prst="rect">
            <a:avLst/>
          </a:prstGeom>
        </p:spPr>
        <p:txBody>
          <a:bodyPr/>
          <a:lstStyle>
            <a:lvl1pPr>
              <a:defRPr>
                <a:solidFill>
                  <a:schemeClr val="tx2"/>
                </a:solidFill>
              </a:defRPr>
            </a:lvl1pPr>
          </a:lstStyle>
          <a:p>
            <a:r>
              <a:rPr lang="it-IT"/>
              <a:t>Fare clic per modificare lo stile del titolo</a:t>
            </a:r>
          </a:p>
        </p:txBody>
      </p:sp>
    </p:spTree>
    <p:extLst>
      <p:ext uri="{BB962C8B-B14F-4D97-AF65-F5344CB8AC3E}">
        <p14:creationId xmlns:p14="http://schemas.microsoft.com/office/powerpoint/2010/main" val="566184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asellaDiTesto 2"/>
          <p:cNvSpPr txBox="1"/>
          <p:nvPr userDrawn="1"/>
        </p:nvSpPr>
        <p:spPr>
          <a:xfrm>
            <a:off x="336000" y="2709000"/>
            <a:ext cx="11520000" cy="1440000"/>
          </a:xfrm>
          <a:prstGeom prst="rect">
            <a:avLst/>
          </a:prstGeom>
        </p:spPr>
        <p:txBody>
          <a:bodyPr vert="horz" lIns="91440" tIns="45720" rIns="91440" bIns="45720" rtlCol="0" anchor="ctr">
            <a:noAutofit/>
          </a:bodyPr>
          <a:lstStyle>
            <a:lvl1pPr>
              <a:lnSpc>
                <a:spcPct val="90000"/>
              </a:lnSpc>
              <a:spcBef>
                <a:spcPct val="0"/>
              </a:spcBef>
              <a:buNone/>
              <a:defRPr sz="5400" b="1">
                <a:solidFill>
                  <a:schemeClr val="bg1"/>
                </a:solidFill>
                <a:latin typeface="+mj-lt"/>
                <a:ea typeface="+mj-ea"/>
                <a:cs typeface="+mj-cs"/>
              </a:defRPr>
            </a:lvl1pPr>
          </a:lstStyle>
          <a:p>
            <a:pPr lvl="0" algn="l"/>
            <a:r>
              <a:rPr lang="it-IT" sz="8000" dirty="0">
                <a:solidFill>
                  <a:srgbClr val="448BCA"/>
                </a:solidFill>
              </a:rPr>
              <a:t>DEMO</a:t>
            </a:r>
          </a:p>
        </p:txBody>
      </p:sp>
      <p:sp>
        <p:nvSpPr>
          <p:cNvPr id="4" name="Segnaposto testo 5"/>
          <p:cNvSpPr>
            <a:spLocks noGrp="1"/>
          </p:cNvSpPr>
          <p:nvPr>
            <p:ph type="body" sz="quarter" idx="10" hasCustomPrompt="1"/>
          </p:nvPr>
        </p:nvSpPr>
        <p:spPr>
          <a:xfrm>
            <a:off x="336000" y="4149000"/>
            <a:ext cx="11520000" cy="720000"/>
          </a:xfrm>
        </p:spPr>
        <p:txBody>
          <a:bodyPr>
            <a:normAutofit/>
          </a:bodyPr>
          <a:lstStyle>
            <a:lvl1pPr marL="0" indent="0">
              <a:buNone/>
              <a:defRPr sz="3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Titolo Demo</a:t>
            </a:r>
          </a:p>
        </p:txBody>
      </p:sp>
    </p:spTree>
    <p:extLst>
      <p:ext uri="{BB962C8B-B14F-4D97-AF65-F5344CB8AC3E}">
        <p14:creationId xmlns:p14="http://schemas.microsoft.com/office/powerpoint/2010/main" val="2959898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ICTPow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Segnaposto testo 5"/>
          <p:cNvSpPr>
            <a:spLocks noGrp="1"/>
          </p:cNvSpPr>
          <p:nvPr>
            <p:ph type="body" sz="quarter" idx="10" hasCustomPrompt="1"/>
          </p:nvPr>
        </p:nvSpPr>
        <p:spPr>
          <a:xfrm>
            <a:off x="336000" y="4149000"/>
            <a:ext cx="11520000" cy="720000"/>
          </a:xfrm>
        </p:spPr>
        <p:txBody>
          <a:bodyPr anchor="ctr" anchorCtr="0">
            <a:normAutofit/>
          </a:bodyPr>
          <a:lstStyle>
            <a:lvl1pPr marL="0" indent="0">
              <a:buNone/>
              <a:defRPr sz="3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Titolo Demo</a:t>
            </a:r>
          </a:p>
        </p:txBody>
      </p:sp>
      <p:grpSp>
        <p:nvGrpSpPr>
          <p:cNvPr id="2" name="Gruppo 1"/>
          <p:cNvGrpSpPr/>
          <p:nvPr userDrawn="1"/>
        </p:nvGrpSpPr>
        <p:grpSpPr>
          <a:xfrm>
            <a:off x="0" y="2889000"/>
            <a:ext cx="12192000" cy="1080000"/>
            <a:chOff x="0" y="2363901"/>
            <a:chExt cx="12192000" cy="1080000"/>
          </a:xfrm>
        </p:grpSpPr>
        <p:sp>
          <p:nvSpPr>
            <p:cNvPr id="5" name="CasellaDiTesto 4"/>
            <p:cNvSpPr txBox="1"/>
            <p:nvPr userDrawn="1"/>
          </p:nvSpPr>
          <p:spPr>
            <a:xfrm>
              <a:off x="0" y="2363901"/>
              <a:ext cx="12192000" cy="1080000"/>
            </a:xfrm>
            <a:prstGeom prst="rect">
              <a:avLst/>
            </a:prstGeom>
            <a:solidFill>
              <a:srgbClr val="448BCA"/>
            </a:solidFill>
            <a:effectLst>
              <a:innerShdw blurRad="63500" dist="50800" dir="5400000">
                <a:prstClr val="black">
                  <a:alpha val="50000"/>
                </a:prstClr>
              </a:innerShdw>
            </a:effectLst>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sz="5400" dirty="0"/>
                <a:t>Demo</a:t>
              </a:r>
            </a:p>
          </p:txBody>
        </p:sp>
        <p:pic>
          <p:nvPicPr>
            <p:cNvPr id="6" name="Immagin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93817" y="2515329"/>
              <a:ext cx="4876190" cy="777143"/>
            </a:xfrm>
            <a:prstGeom prst="rect">
              <a:avLst/>
            </a:prstGeom>
          </p:spPr>
        </p:pic>
      </p:grpSp>
    </p:spTree>
    <p:extLst>
      <p:ext uri="{BB962C8B-B14F-4D97-AF65-F5344CB8AC3E}">
        <p14:creationId xmlns:p14="http://schemas.microsoft.com/office/powerpoint/2010/main" val="3666860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amp; Answ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asellaDiTesto 2"/>
          <p:cNvSpPr txBox="1"/>
          <p:nvPr userDrawn="1"/>
        </p:nvSpPr>
        <p:spPr>
          <a:xfrm>
            <a:off x="336000" y="2709000"/>
            <a:ext cx="11520000" cy="1440000"/>
          </a:xfrm>
          <a:prstGeom prst="rect">
            <a:avLst/>
          </a:prstGeom>
        </p:spPr>
        <p:txBody>
          <a:bodyPr vert="horz" lIns="91440" tIns="45720" rIns="91440" bIns="45720" rtlCol="0" anchor="ctr">
            <a:noAutofit/>
          </a:bodyPr>
          <a:lstStyle>
            <a:lvl1pPr>
              <a:lnSpc>
                <a:spcPct val="90000"/>
              </a:lnSpc>
              <a:spcBef>
                <a:spcPct val="0"/>
              </a:spcBef>
              <a:buNone/>
              <a:defRPr sz="5400" b="1">
                <a:solidFill>
                  <a:schemeClr val="bg1"/>
                </a:solidFill>
                <a:latin typeface="+mj-lt"/>
                <a:ea typeface="+mj-ea"/>
                <a:cs typeface="+mj-cs"/>
              </a:defRPr>
            </a:lvl1pPr>
          </a:lstStyle>
          <a:p>
            <a:pPr lvl="0" algn="l"/>
            <a:r>
              <a:rPr lang="it-IT" sz="8000" dirty="0" err="1">
                <a:solidFill>
                  <a:srgbClr val="448BCA"/>
                </a:solidFill>
              </a:rPr>
              <a:t>Question</a:t>
            </a:r>
            <a:r>
              <a:rPr lang="it-IT" sz="8000" dirty="0">
                <a:solidFill>
                  <a:srgbClr val="448BCA"/>
                </a:solidFill>
              </a:rPr>
              <a:t> &amp; </a:t>
            </a:r>
            <a:r>
              <a:rPr lang="it-IT" sz="8000" dirty="0" err="1">
                <a:solidFill>
                  <a:srgbClr val="448BCA"/>
                </a:solidFill>
              </a:rPr>
              <a:t>Answer</a:t>
            </a:r>
            <a:endParaRPr lang="it-IT" sz="8000" dirty="0">
              <a:solidFill>
                <a:srgbClr val="448BCA"/>
              </a:solidFill>
            </a:endParaRPr>
          </a:p>
        </p:txBody>
      </p:sp>
    </p:spTree>
    <p:extLst>
      <p:ext uri="{BB962C8B-B14F-4D97-AF65-F5344CB8AC3E}">
        <p14:creationId xmlns:p14="http://schemas.microsoft.com/office/powerpoint/2010/main" val="1847597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anali Social">
    <p:spTree>
      <p:nvGrpSpPr>
        <p:cNvPr id="1" name=""/>
        <p:cNvGrpSpPr/>
        <p:nvPr/>
      </p:nvGrpSpPr>
      <p:grpSpPr>
        <a:xfrm>
          <a:off x="0" y="0"/>
          <a:ext cx="0" cy="0"/>
          <a:chOff x="0" y="0"/>
          <a:chExt cx="0" cy="0"/>
        </a:xfrm>
      </p:grpSpPr>
      <p:sp>
        <p:nvSpPr>
          <p:cNvPr id="12" name="CasellaDiTesto 11"/>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dirty="0">
                <a:solidFill>
                  <a:prstClr val="white"/>
                </a:solidFill>
              </a:rPr>
              <a:t>Dove seguirci</a:t>
            </a:r>
          </a:p>
        </p:txBody>
      </p:sp>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7" y="385432"/>
            <a:ext cx="4876191" cy="777143"/>
          </a:xfrm>
          <a:prstGeom prst="rect">
            <a:avLst/>
          </a:prstGeom>
        </p:spPr>
      </p:pic>
      <p:grpSp>
        <p:nvGrpSpPr>
          <p:cNvPr id="4" name="Gruppo 3"/>
          <p:cNvGrpSpPr/>
          <p:nvPr userDrawn="1"/>
        </p:nvGrpSpPr>
        <p:grpSpPr>
          <a:xfrm>
            <a:off x="447476" y="1809000"/>
            <a:ext cx="11297051" cy="3240000"/>
            <a:chOff x="447474" y="2107155"/>
            <a:chExt cx="11297050" cy="3240000"/>
          </a:xfrm>
        </p:grpSpPr>
        <p:pic>
          <p:nvPicPr>
            <p:cNvPr id="1026" name="Picture 2" descr="facebook, social, social media ico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7474" y="2107155"/>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kedin, social icon"/>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000" y="2107155"/>
              <a:ext cx="3239999"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cial, social media, tweet, twitter icon"/>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04525" y="2107155"/>
              <a:ext cx="3239999" cy="32400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ttangolo 4"/>
          <p:cNvSpPr/>
          <p:nvPr userDrawn="1"/>
        </p:nvSpPr>
        <p:spPr>
          <a:xfrm>
            <a:off x="1159407" y="5202646"/>
            <a:ext cx="1816138" cy="584775"/>
          </a:xfrm>
          <a:prstGeom prst="rect">
            <a:avLst/>
          </a:prstGeom>
        </p:spPr>
        <p:txBody>
          <a:bodyPr wrap="none">
            <a:spAutoFit/>
          </a:bodyPr>
          <a:lstStyle/>
          <a:p>
            <a:r>
              <a:rPr lang="it-IT" sz="3200" dirty="0">
                <a:solidFill>
                  <a:srgbClr val="448BCA"/>
                </a:solidFill>
              </a:rPr>
              <a:t>/ictpower</a:t>
            </a:r>
          </a:p>
        </p:txBody>
      </p:sp>
      <p:sp>
        <p:nvSpPr>
          <p:cNvPr id="6" name="Rettangolo 5"/>
          <p:cNvSpPr/>
          <p:nvPr userDrawn="1"/>
        </p:nvSpPr>
        <p:spPr>
          <a:xfrm>
            <a:off x="4288263" y="5202646"/>
            <a:ext cx="3615477" cy="584775"/>
          </a:xfrm>
          <a:prstGeom prst="rect">
            <a:avLst/>
          </a:prstGeom>
        </p:spPr>
        <p:txBody>
          <a:bodyPr wrap="none">
            <a:spAutoFit/>
          </a:bodyPr>
          <a:lstStyle/>
          <a:p>
            <a:r>
              <a:rPr lang="it-IT" sz="3200" dirty="0">
                <a:solidFill>
                  <a:srgbClr val="448BCA"/>
                </a:solidFill>
              </a:rPr>
              <a:t>/company/ict-power</a:t>
            </a:r>
          </a:p>
        </p:txBody>
      </p:sp>
      <p:sp>
        <p:nvSpPr>
          <p:cNvPr id="7" name="Rettangolo 6"/>
          <p:cNvSpPr/>
          <p:nvPr userDrawn="1"/>
        </p:nvSpPr>
        <p:spPr>
          <a:xfrm>
            <a:off x="8893454" y="5202646"/>
            <a:ext cx="2462149" cy="584775"/>
          </a:xfrm>
          <a:prstGeom prst="rect">
            <a:avLst/>
          </a:prstGeom>
        </p:spPr>
        <p:txBody>
          <a:bodyPr wrap="none">
            <a:spAutoFit/>
          </a:bodyPr>
          <a:lstStyle/>
          <a:p>
            <a:r>
              <a:rPr lang="it-IT" sz="3200" dirty="0">
                <a:solidFill>
                  <a:srgbClr val="448BCA"/>
                </a:solidFill>
              </a:rPr>
              <a:t>@</a:t>
            </a:r>
            <a:r>
              <a:rPr lang="it-IT" sz="3200" dirty="0" err="1">
                <a:solidFill>
                  <a:srgbClr val="448BCA"/>
                </a:solidFill>
              </a:rPr>
              <a:t>ictpower_it</a:t>
            </a:r>
            <a:endParaRPr lang="it-IT" sz="3200" dirty="0">
              <a:solidFill>
                <a:srgbClr val="448BCA"/>
              </a:solidFill>
            </a:endParaRPr>
          </a:p>
        </p:txBody>
      </p:sp>
    </p:spTree>
    <p:extLst>
      <p:ext uri="{BB962C8B-B14F-4D97-AF65-F5344CB8AC3E}">
        <p14:creationId xmlns:p14="http://schemas.microsoft.com/office/powerpoint/2010/main" val="2370964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 singolo speaker">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543972"/>
            <a:ext cx="11520000" cy="1325563"/>
          </a:xfrm>
          <a:prstGeom prst="rect">
            <a:avLst/>
          </a:prstGeom>
        </p:spPr>
        <p:txBody>
          <a:bodyPr>
            <a:normAutofit/>
          </a:bodyPr>
          <a:lstStyle>
            <a:lvl1pPr>
              <a:defRPr sz="7200" b="1" baseline="0">
                <a:solidFill>
                  <a:schemeClr val="bg1"/>
                </a:solidFill>
              </a:defRPr>
            </a:lvl1pPr>
          </a:lstStyle>
          <a:p>
            <a:r>
              <a:rPr lang="it-IT" dirty="0"/>
              <a:t>Titolo Evento</a:t>
            </a:r>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1" y="293586"/>
            <a:ext cx="4876191" cy="777143"/>
          </a:xfrm>
          <a:prstGeom prst="rect">
            <a:avLst/>
          </a:prstGeom>
        </p:spPr>
      </p:pic>
      <p:sp>
        <p:nvSpPr>
          <p:cNvPr id="21" name="Segnaposto testo 20"/>
          <p:cNvSpPr>
            <a:spLocks noGrp="1"/>
          </p:cNvSpPr>
          <p:nvPr>
            <p:ph type="body" sz="quarter" idx="10" hasCustomPrompt="1"/>
          </p:nvPr>
        </p:nvSpPr>
        <p:spPr>
          <a:xfrm>
            <a:off x="336000" y="2898843"/>
            <a:ext cx="11520000" cy="914400"/>
          </a:xfrm>
          <a:prstGeom prst="rect">
            <a:avLst/>
          </a:prstGeom>
        </p:spPr>
        <p:txBody>
          <a:bodyPr/>
          <a:lstStyle>
            <a:lvl1pPr marL="0" indent="0" algn="l" defTabSz="914377" rtl="0" eaLnBrk="1" latinLnBrk="0" hangingPunct="1">
              <a:lnSpc>
                <a:spcPct val="90000"/>
              </a:lnSpc>
              <a:spcBef>
                <a:spcPct val="0"/>
              </a:spcBef>
              <a:buNone/>
              <a:defRPr lang="it-IT" sz="5400" b="0" kern="1200" baseline="0" dirty="0">
                <a:solidFill>
                  <a:schemeClr val="bg1"/>
                </a:solidFill>
                <a:latin typeface="+mj-lt"/>
                <a:ea typeface="+mj-ea"/>
                <a:cs typeface="+mj-cs"/>
              </a:defRPr>
            </a:lvl1pPr>
          </a:lstStyle>
          <a:p>
            <a:pPr lvl="0"/>
            <a:r>
              <a:rPr lang="it-IT" dirty="0"/>
              <a:t>Titolo Presentazione</a:t>
            </a:r>
          </a:p>
        </p:txBody>
      </p:sp>
      <p:sp>
        <p:nvSpPr>
          <p:cNvPr id="28" name="Segnaposto testo 27"/>
          <p:cNvSpPr>
            <a:spLocks noGrp="1"/>
          </p:cNvSpPr>
          <p:nvPr>
            <p:ph type="body" sz="quarter" idx="15" hasCustomPrompt="1"/>
          </p:nvPr>
        </p:nvSpPr>
        <p:spPr>
          <a:xfrm>
            <a:off x="33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a:t>Nome Speaker</a:t>
            </a:r>
          </a:p>
        </p:txBody>
      </p:sp>
      <p:sp>
        <p:nvSpPr>
          <p:cNvPr id="10" name="Segnaposto testo 27"/>
          <p:cNvSpPr>
            <a:spLocks noGrp="1"/>
          </p:cNvSpPr>
          <p:nvPr>
            <p:ph type="body" sz="quarter" idx="16" hasCustomPrompt="1"/>
          </p:nvPr>
        </p:nvSpPr>
        <p:spPr>
          <a:xfrm>
            <a:off x="336000" y="5268938"/>
            <a:ext cx="5400000" cy="313932"/>
          </a:xfrm>
          <a:prstGeom prst="rect">
            <a:avLst/>
          </a:prstGeom>
        </p:spPr>
        <p:txBody>
          <a:bodyPr wrap="square">
            <a:spAutoFit/>
          </a:bodyPr>
          <a:lstStyle>
            <a:lvl1pPr marL="0" indent="0">
              <a:buNone/>
              <a:defRPr sz="1600" b="0" i="1" baseline="0">
                <a:solidFill>
                  <a:schemeClr val="bg1"/>
                </a:solidFill>
              </a:defRPr>
            </a:lvl1pPr>
          </a:lstStyle>
          <a:p>
            <a:pPr lvl="0"/>
            <a:r>
              <a:rPr lang="it-IT" dirty="0"/>
              <a:t>Qualifica Speaker</a:t>
            </a:r>
          </a:p>
        </p:txBody>
      </p:sp>
      <p:sp>
        <p:nvSpPr>
          <p:cNvPr id="11" name="Segnaposto testo 27"/>
          <p:cNvSpPr>
            <a:spLocks noGrp="1"/>
          </p:cNvSpPr>
          <p:nvPr>
            <p:ph type="body" sz="quarter" idx="17" hasCustomPrompt="1"/>
          </p:nvPr>
        </p:nvSpPr>
        <p:spPr>
          <a:xfrm>
            <a:off x="336000" y="5613248"/>
            <a:ext cx="5400000" cy="341632"/>
          </a:xfrm>
          <a:prstGeom prst="rect">
            <a:avLst/>
          </a:prstGeom>
        </p:spPr>
        <p:txBody>
          <a:bodyPr wrap="square">
            <a:spAutoFit/>
          </a:bodyPr>
          <a:lstStyle>
            <a:lvl1pPr marL="0" indent="0">
              <a:buNone/>
              <a:defRPr sz="1800" b="0" i="0" baseline="0">
                <a:solidFill>
                  <a:schemeClr val="bg1"/>
                </a:solidFill>
              </a:defRPr>
            </a:lvl1pPr>
          </a:lstStyle>
          <a:p>
            <a:pPr lvl="0"/>
            <a:r>
              <a:rPr lang="it-IT" dirty="0"/>
              <a:t>Email o </a:t>
            </a:r>
            <a:r>
              <a:rPr lang="it-IT" dirty="0" err="1"/>
              <a:t>Twitter</a:t>
            </a:r>
            <a:r>
              <a:rPr lang="it-IT" dirty="0"/>
              <a:t>  Speaker</a:t>
            </a:r>
          </a:p>
        </p:txBody>
      </p:sp>
      <p:sp>
        <p:nvSpPr>
          <p:cNvPr id="12" name="Segnaposto testo 27"/>
          <p:cNvSpPr>
            <a:spLocks noGrp="1"/>
          </p:cNvSpPr>
          <p:nvPr>
            <p:ph type="body" sz="quarter" idx="18" hasCustomPrompt="1"/>
          </p:nvPr>
        </p:nvSpPr>
        <p:spPr>
          <a:xfrm>
            <a:off x="336000" y="5985257"/>
            <a:ext cx="5400000" cy="341632"/>
          </a:xfrm>
          <a:prstGeom prst="rect">
            <a:avLst/>
          </a:prstGeom>
        </p:spPr>
        <p:txBody>
          <a:bodyPr wrap="square">
            <a:spAutoFit/>
          </a:bodyPr>
          <a:lstStyle>
            <a:lvl1pPr marL="0" indent="0">
              <a:buNone/>
              <a:defRPr sz="1800" b="0" i="0" baseline="0">
                <a:solidFill>
                  <a:schemeClr val="bg1"/>
                </a:solidFill>
              </a:defRPr>
            </a:lvl1pPr>
          </a:lstStyle>
          <a:p>
            <a:pPr lvl="0"/>
            <a:r>
              <a:rPr lang="it-IT" dirty="0"/>
              <a:t>Blog o Sito Speaker</a:t>
            </a:r>
          </a:p>
        </p:txBody>
      </p:sp>
    </p:spTree>
    <p:extLst>
      <p:ext uri="{BB962C8B-B14F-4D97-AF65-F5344CB8AC3E}">
        <p14:creationId xmlns:p14="http://schemas.microsoft.com/office/powerpoint/2010/main" val="2010951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doppio speaker">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543972"/>
            <a:ext cx="11520000" cy="1325563"/>
          </a:xfrm>
          <a:prstGeom prst="rect">
            <a:avLst/>
          </a:prstGeom>
        </p:spPr>
        <p:txBody>
          <a:bodyPr>
            <a:normAutofit/>
          </a:bodyPr>
          <a:lstStyle>
            <a:lvl1pPr>
              <a:defRPr sz="7200" b="1" baseline="0">
                <a:solidFill>
                  <a:schemeClr val="bg1"/>
                </a:solidFill>
              </a:defRPr>
            </a:lvl1pPr>
          </a:lstStyle>
          <a:p>
            <a:r>
              <a:rPr lang="it-IT" dirty="0"/>
              <a:t>Titolo Evento</a:t>
            </a:r>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1" y="293586"/>
            <a:ext cx="4876191" cy="777143"/>
          </a:xfrm>
          <a:prstGeom prst="rect">
            <a:avLst/>
          </a:prstGeom>
        </p:spPr>
      </p:pic>
      <p:sp>
        <p:nvSpPr>
          <p:cNvPr id="21" name="Segnaposto testo 20"/>
          <p:cNvSpPr>
            <a:spLocks noGrp="1"/>
          </p:cNvSpPr>
          <p:nvPr>
            <p:ph type="body" sz="quarter" idx="10" hasCustomPrompt="1"/>
          </p:nvPr>
        </p:nvSpPr>
        <p:spPr>
          <a:xfrm>
            <a:off x="336000" y="2898843"/>
            <a:ext cx="11520000" cy="914400"/>
          </a:xfrm>
          <a:prstGeom prst="rect">
            <a:avLst/>
          </a:prstGeom>
        </p:spPr>
        <p:txBody>
          <a:bodyPr/>
          <a:lstStyle>
            <a:lvl1pPr marL="0" indent="0" algn="l" defTabSz="914377" rtl="0" eaLnBrk="1" latinLnBrk="0" hangingPunct="1">
              <a:lnSpc>
                <a:spcPct val="90000"/>
              </a:lnSpc>
              <a:spcBef>
                <a:spcPct val="0"/>
              </a:spcBef>
              <a:buNone/>
              <a:defRPr lang="it-IT" sz="5400" b="0" kern="1200" baseline="0" dirty="0">
                <a:solidFill>
                  <a:schemeClr val="bg1"/>
                </a:solidFill>
                <a:latin typeface="+mj-lt"/>
                <a:ea typeface="+mj-ea"/>
                <a:cs typeface="+mj-cs"/>
              </a:defRPr>
            </a:lvl1pPr>
          </a:lstStyle>
          <a:p>
            <a:pPr lvl="0"/>
            <a:r>
              <a:rPr lang="it-IT" dirty="0"/>
              <a:t>Titolo Presentazione</a:t>
            </a:r>
          </a:p>
        </p:txBody>
      </p:sp>
      <p:sp>
        <p:nvSpPr>
          <p:cNvPr id="28" name="Segnaposto testo 27"/>
          <p:cNvSpPr>
            <a:spLocks noGrp="1"/>
          </p:cNvSpPr>
          <p:nvPr>
            <p:ph type="body" sz="quarter" idx="15" hasCustomPrompt="1"/>
          </p:nvPr>
        </p:nvSpPr>
        <p:spPr>
          <a:xfrm>
            <a:off x="33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a:t>Nome Speaker</a:t>
            </a:r>
          </a:p>
        </p:txBody>
      </p:sp>
      <p:sp>
        <p:nvSpPr>
          <p:cNvPr id="10" name="Segnaposto testo 27"/>
          <p:cNvSpPr>
            <a:spLocks noGrp="1"/>
          </p:cNvSpPr>
          <p:nvPr>
            <p:ph type="body" sz="quarter" idx="16" hasCustomPrompt="1"/>
          </p:nvPr>
        </p:nvSpPr>
        <p:spPr>
          <a:xfrm>
            <a:off x="336000" y="5268938"/>
            <a:ext cx="5400000" cy="313932"/>
          </a:xfrm>
          <a:prstGeom prst="rect">
            <a:avLst/>
          </a:prstGeom>
        </p:spPr>
        <p:txBody>
          <a:bodyPr wrap="square">
            <a:spAutoFit/>
          </a:bodyPr>
          <a:lstStyle>
            <a:lvl1pPr marL="0" indent="0">
              <a:buNone/>
              <a:defRPr sz="1600" b="0" i="1" baseline="0">
                <a:solidFill>
                  <a:schemeClr val="bg1"/>
                </a:solidFill>
              </a:defRPr>
            </a:lvl1pPr>
          </a:lstStyle>
          <a:p>
            <a:pPr lvl="0"/>
            <a:r>
              <a:rPr lang="it-IT" dirty="0"/>
              <a:t>Qualifica Speaker</a:t>
            </a:r>
          </a:p>
        </p:txBody>
      </p:sp>
      <p:sp>
        <p:nvSpPr>
          <p:cNvPr id="11" name="Segnaposto testo 27"/>
          <p:cNvSpPr>
            <a:spLocks noGrp="1"/>
          </p:cNvSpPr>
          <p:nvPr>
            <p:ph type="body" sz="quarter" idx="17" hasCustomPrompt="1"/>
          </p:nvPr>
        </p:nvSpPr>
        <p:spPr>
          <a:xfrm>
            <a:off x="336000" y="5613248"/>
            <a:ext cx="5400000" cy="341632"/>
          </a:xfrm>
          <a:prstGeom prst="rect">
            <a:avLst/>
          </a:prstGeom>
        </p:spPr>
        <p:txBody>
          <a:bodyPr wrap="square">
            <a:spAutoFit/>
          </a:bodyPr>
          <a:lstStyle>
            <a:lvl1pPr marL="0" indent="0">
              <a:buNone/>
              <a:defRPr sz="1800" b="0" i="0" baseline="0">
                <a:solidFill>
                  <a:schemeClr val="bg1"/>
                </a:solidFill>
              </a:defRPr>
            </a:lvl1pPr>
          </a:lstStyle>
          <a:p>
            <a:pPr lvl="0"/>
            <a:r>
              <a:rPr lang="it-IT" dirty="0"/>
              <a:t>Email o </a:t>
            </a:r>
            <a:r>
              <a:rPr lang="it-IT" dirty="0" err="1"/>
              <a:t>Twitter</a:t>
            </a:r>
            <a:r>
              <a:rPr lang="it-IT" dirty="0"/>
              <a:t>  Speaker</a:t>
            </a:r>
          </a:p>
        </p:txBody>
      </p:sp>
      <p:sp>
        <p:nvSpPr>
          <p:cNvPr id="12" name="Segnaposto testo 27"/>
          <p:cNvSpPr>
            <a:spLocks noGrp="1"/>
          </p:cNvSpPr>
          <p:nvPr>
            <p:ph type="body" sz="quarter" idx="18" hasCustomPrompt="1"/>
          </p:nvPr>
        </p:nvSpPr>
        <p:spPr>
          <a:xfrm>
            <a:off x="336000" y="5985257"/>
            <a:ext cx="5400000" cy="341632"/>
          </a:xfrm>
          <a:prstGeom prst="rect">
            <a:avLst/>
          </a:prstGeom>
        </p:spPr>
        <p:txBody>
          <a:bodyPr wrap="square">
            <a:spAutoFit/>
          </a:bodyPr>
          <a:lstStyle>
            <a:lvl1pPr marL="0" indent="0">
              <a:buNone/>
              <a:defRPr sz="1800" b="0" i="0" baseline="0">
                <a:solidFill>
                  <a:schemeClr val="bg1"/>
                </a:solidFill>
              </a:defRPr>
            </a:lvl1pPr>
          </a:lstStyle>
          <a:p>
            <a:pPr lvl="0"/>
            <a:r>
              <a:rPr lang="it-IT" dirty="0"/>
              <a:t>Blog o Sito Speaker</a:t>
            </a:r>
          </a:p>
        </p:txBody>
      </p:sp>
      <p:sp>
        <p:nvSpPr>
          <p:cNvPr id="4" name="Segnaposto testo 3"/>
          <p:cNvSpPr>
            <a:spLocks noGrp="1"/>
          </p:cNvSpPr>
          <p:nvPr>
            <p:ph type="body" sz="quarter" idx="19" hasCustomPrompt="1"/>
          </p:nvPr>
        </p:nvSpPr>
        <p:spPr>
          <a:xfrm>
            <a:off x="6456000" y="4808008"/>
            <a:ext cx="5400000" cy="424732"/>
          </a:xfrm>
        </p:spPr>
        <p:txBody>
          <a:bodyPr vert="horz" lIns="91440" tIns="45720" rIns="91440" bIns="45720" rtlCol="0">
            <a:spAutoFit/>
          </a:bodyPr>
          <a:lstStyle>
            <a:lvl1pPr marL="0" indent="0">
              <a:buNone/>
              <a:defRPr sz="2400" b="1" baseline="0">
                <a:solidFill>
                  <a:schemeClr val="bg1"/>
                </a:solidFill>
              </a:defRPr>
            </a:lvl1pPr>
            <a:lvl5pPr marL="1828755" indent="0" algn="l">
              <a:buNone/>
              <a:defRPr lang="it-IT" sz="2400" b="1" dirty="0">
                <a:solidFill>
                  <a:schemeClr val="bg1"/>
                </a:solidFill>
              </a:defRPr>
            </a:lvl5pPr>
          </a:lstStyle>
          <a:p>
            <a:pPr lvl="0"/>
            <a:r>
              <a:rPr lang="it-IT" dirty="0"/>
              <a:t>Nome Speaker</a:t>
            </a:r>
          </a:p>
        </p:txBody>
      </p:sp>
      <p:sp>
        <p:nvSpPr>
          <p:cNvPr id="6" name="Segnaposto testo 5"/>
          <p:cNvSpPr>
            <a:spLocks noGrp="1"/>
          </p:cNvSpPr>
          <p:nvPr>
            <p:ph type="body" sz="quarter" idx="20" hasCustomPrompt="1"/>
          </p:nvPr>
        </p:nvSpPr>
        <p:spPr>
          <a:xfrm>
            <a:off x="6456000" y="5268938"/>
            <a:ext cx="5400000" cy="313200"/>
          </a:xfrm>
        </p:spPr>
        <p:txBody>
          <a:bodyPr>
            <a:noAutofit/>
          </a:bodyPr>
          <a:lstStyle>
            <a:lvl1pPr marL="0" indent="0">
              <a:buNone/>
              <a:defRPr sz="16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Qualifica Speaker</a:t>
            </a:r>
          </a:p>
        </p:txBody>
      </p:sp>
      <p:sp>
        <p:nvSpPr>
          <p:cNvPr id="9" name="Segnaposto testo 8"/>
          <p:cNvSpPr>
            <a:spLocks noGrp="1"/>
          </p:cNvSpPr>
          <p:nvPr>
            <p:ph type="body" sz="quarter" idx="21" hasCustomPrompt="1"/>
          </p:nvPr>
        </p:nvSpPr>
        <p:spPr>
          <a:xfrm>
            <a:off x="6456000" y="5613248"/>
            <a:ext cx="5400000" cy="341632"/>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t>Email o </a:t>
            </a:r>
            <a:r>
              <a:rPr lang="it-IT" dirty="0" err="1"/>
              <a:t>Twitter</a:t>
            </a:r>
            <a:r>
              <a:rPr lang="it-IT" dirty="0"/>
              <a:t>  Speaker</a:t>
            </a:r>
          </a:p>
        </p:txBody>
      </p:sp>
      <p:sp>
        <p:nvSpPr>
          <p:cNvPr id="14" name="Segnaposto testo 13"/>
          <p:cNvSpPr>
            <a:spLocks noGrp="1"/>
          </p:cNvSpPr>
          <p:nvPr>
            <p:ph type="body" sz="quarter" idx="22" hasCustomPrompt="1"/>
          </p:nvPr>
        </p:nvSpPr>
        <p:spPr>
          <a:xfrm>
            <a:off x="6456000" y="5985257"/>
            <a:ext cx="5400000" cy="341632"/>
          </a:xfrm>
        </p:spPr>
        <p:txBody>
          <a:bodyP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5" indent="0">
              <a:buNone/>
              <a:defRPr>
                <a:solidFill>
                  <a:schemeClr val="bg1"/>
                </a:solidFill>
              </a:defRPr>
            </a:lvl5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t>Blog o Sito Speaker</a:t>
            </a:r>
          </a:p>
        </p:txBody>
      </p:sp>
    </p:spTree>
    <p:extLst>
      <p:ext uri="{BB962C8B-B14F-4D97-AF65-F5344CB8AC3E}">
        <p14:creationId xmlns:p14="http://schemas.microsoft.com/office/powerpoint/2010/main" val="1693287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i sono">
    <p:spTree>
      <p:nvGrpSpPr>
        <p:cNvPr id="1" name=""/>
        <p:cNvGrpSpPr/>
        <p:nvPr/>
      </p:nvGrpSpPr>
      <p:grpSpPr>
        <a:xfrm>
          <a:off x="0" y="0"/>
          <a:ext cx="0" cy="0"/>
          <a:chOff x="0" y="0"/>
          <a:chExt cx="0" cy="0"/>
        </a:xfrm>
      </p:grpSpPr>
      <p:grpSp>
        <p:nvGrpSpPr>
          <p:cNvPr id="2" name="Gruppo 1"/>
          <p:cNvGrpSpPr/>
          <p:nvPr userDrawn="1"/>
        </p:nvGrpSpPr>
        <p:grpSpPr>
          <a:xfrm>
            <a:off x="0" y="180000"/>
            <a:ext cx="12192000" cy="828000"/>
            <a:chOff x="0" y="359999"/>
            <a:chExt cx="12192000" cy="828000"/>
          </a:xfrm>
        </p:grpSpPr>
        <p:sp>
          <p:nvSpPr>
            <p:cNvPr id="7" name="CasellaDiTesto 6"/>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dirty="0">
                  <a:solidFill>
                    <a:prstClr val="white"/>
                  </a:solidFill>
                </a:rPr>
                <a:t>Chi sono</a:t>
              </a:r>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7" y="385432"/>
              <a:ext cx="4876191" cy="777143"/>
            </a:xfrm>
            <a:prstGeom prst="rect">
              <a:avLst/>
            </a:prstGeom>
          </p:spPr>
        </p:pic>
      </p:grpSp>
      <p:sp>
        <p:nvSpPr>
          <p:cNvPr id="5" name="Segnaposto testo 3"/>
          <p:cNvSpPr>
            <a:spLocks noGrp="1"/>
          </p:cNvSpPr>
          <p:nvPr>
            <p:ph type="body" sz="quarter" idx="10"/>
          </p:nvPr>
        </p:nvSpPr>
        <p:spPr>
          <a:xfrm>
            <a:off x="336000" y="1224000"/>
            <a:ext cx="1152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a:t>Fare clic per modificare stili del testo dello schema</a:t>
            </a:r>
          </a:p>
        </p:txBody>
      </p:sp>
    </p:spTree>
    <p:extLst>
      <p:ext uri="{BB962C8B-B14F-4D97-AF65-F5344CB8AC3E}">
        <p14:creationId xmlns:p14="http://schemas.microsoft.com/office/powerpoint/2010/main" val="3880330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grpSp>
        <p:nvGrpSpPr>
          <p:cNvPr id="2" name="Gruppo 1"/>
          <p:cNvGrpSpPr/>
          <p:nvPr userDrawn="1"/>
        </p:nvGrpSpPr>
        <p:grpSpPr>
          <a:xfrm>
            <a:off x="0" y="180000"/>
            <a:ext cx="12192000" cy="828000"/>
            <a:chOff x="0" y="359999"/>
            <a:chExt cx="12192000" cy="828000"/>
          </a:xfrm>
        </p:grpSpPr>
        <p:sp>
          <p:nvSpPr>
            <p:cNvPr id="8" name="CasellaDiTesto 7"/>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dirty="0">
                  <a:solidFill>
                    <a:prstClr val="white"/>
                  </a:solidFill>
                </a:rPr>
                <a:t>Chi siamo</a:t>
              </a:r>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7" y="385432"/>
              <a:ext cx="4876191" cy="777143"/>
            </a:xfrm>
            <a:prstGeom prst="rect">
              <a:avLst/>
            </a:prstGeom>
          </p:spPr>
        </p:pic>
      </p:grpSp>
      <p:sp>
        <p:nvSpPr>
          <p:cNvPr id="5" name="Segnaposto testo 3"/>
          <p:cNvSpPr>
            <a:spLocks noGrp="1"/>
          </p:cNvSpPr>
          <p:nvPr>
            <p:ph type="body" sz="quarter" idx="10"/>
          </p:nvPr>
        </p:nvSpPr>
        <p:spPr>
          <a:xfrm>
            <a:off x="336000" y="1224000"/>
            <a:ext cx="558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a:t>Fare clic per modificare stili del testo dello schema</a:t>
            </a:r>
          </a:p>
        </p:txBody>
      </p:sp>
      <p:sp>
        <p:nvSpPr>
          <p:cNvPr id="7" name="Segnaposto testo 3"/>
          <p:cNvSpPr>
            <a:spLocks noGrp="1"/>
          </p:cNvSpPr>
          <p:nvPr>
            <p:ph type="body" sz="quarter" idx="11"/>
          </p:nvPr>
        </p:nvSpPr>
        <p:spPr>
          <a:xfrm>
            <a:off x="6274800" y="1224000"/>
            <a:ext cx="558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a:t>Fare clic per modificare stili del testo dello schema</a:t>
            </a:r>
          </a:p>
        </p:txBody>
      </p:sp>
    </p:spTree>
    <p:extLst>
      <p:ext uri="{BB962C8B-B14F-4D97-AF65-F5344CB8AC3E}">
        <p14:creationId xmlns:p14="http://schemas.microsoft.com/office/powerpoint/2010/main" val="758458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3" name="Gruppo 2"/>
          <p:cNvGrpSpPr/>
          <p:nvPr userDrawn="1"/>
        </p:nvGrpSpPr>
        <p:grpSpPr>
          <a:xfrm>
            <a:off x="0" y="180000"/>
            <a:ext cx="12192000" cy="828000"/>
            <a:chOff x="0" y="359999"/>
            <a:chExt cx="12192000" cy="828000"/>
          </a:xfrm>
        </p:grpSpPr>
        <p:sp>
          <p:nvSpPr>
            <p:cNvPr id="2" name="CasellaDiTesto 1"/>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dirty="0">
                  <a:solidFill>
                    <a:prstClr val="white"/>
                  </a:solidFill>
                </a:rPr>
                <a:t>Agenda</a:t>
              </a:r>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7" y="385432"/>
              <a:ext cx="4876191" cy="777143"/>
            </a:xfrm>
            <a:prstGeom prst="rect">
              <a:avLst/>
            </a:prstGeom>
          </p:spPr>
        </p:pic>
      </p:grpSp>
      <p:sp>
        <p:nvSpPr>
          <p:cNvPr id="5" name="Segnaposto testo 3"/>
          <p:cNvSpPr>
            <a:spLocks noGrp="1"/>
          </p:cNvSpPr>
          <p:nvPr>
            <p:ph type="body" sz="quarter" idx="10"/>
          </p:nvPr>
        </p:nvSpPr>
        <p:spPr>
          <a:xfrm>
            <a:off x="336000" y="1188000"/>
            <a:ext cx="1152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a:t>Fare clic per modificare stili del testo dello schema</a:t>
            </a:r>
          </a:p>
        </p:txBody>
      </p:sp>
    </p:spTree>
    <p:extLst>
      <p:ext uri="{BB962C8B-B14F-4D97-AF65-F5344CB8AC3E}">
        <p14:creationId xmlns:p14="http://schemas.microsoft.com/office/powerpoint/2010/main" val="2024227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nali Social">
    <p:spTree>
      <p:nvGrpSpPr>
        <p:cNvPr id="1" name=""/>
        <p:cNvGrpSpPr/>
        <p:nvPr/>
      </p:nvGrpSpPr>
      <p:grpSpPr>
        <a:xfrm>
          <a:off x="0" y="0"/>
          <a:ext cx="0" cy="0"/>
          <a:chOff x="0" y="0"/>
          <a:chExt cx="0" cy="0"/>
        </a:xfrm>
      </p:grpSpPr>
      <p:sp>
        <p:nvSpPr>
          <p:cNvPr id="12" name="CasellaDiTesto 11"/>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dirty="0"/>
              <a:t>Dove seguirci</a:t>
            </a:r>
          </a:p>
        </p:txBody>
      </p:sp>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5" y="385428"/>
            <a:ext cx="4876190" cy="777143"/>
          </a:xfrm>
          <a:prstGeom prst="rect">
            <a:avLst/>
          </a:prstGeom>
        </p:spPr>
      </p:pic>
      <p:grpSp>
        <p:nvGrpSpPr>
          <p:cNvPr id="4" name="Gruppo 3"/>
          <p:cNvGrpSpPr/>
          <p:nvPr userDrawn="1"/>
        </p:nvGrpSpPr>
        <p:grpSpPr>
          <a:xfrm>
            <a:off x="447475" y="1809000"/>
            <a:ext cx="11297050" cy="3240000"/>
            <a:chOff x="447474" y="2107155"/>
            <a:chExt cx="11297050" cy="3240000"/>
          </a:xfrm>
        </p:grpSpPr>
        <p:pic>
          <p:nvPicPr>
            <p:cNvPr id="1026" name="Picture 2" descr="facebook, social, social media ico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7474" y="2107155"/>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kedin, social icon"/>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76000" y="2107155"/>
              <a:ext cx="3239999"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cial, social media, tweet, twitter icon"/>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04525" y="2107155"/>
              <a:ext cx="3239999" cy="32400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ttangolo 4"/>
          <p:cNvSpPr/>
          <p:nvPr userDrawn="1"/>
        </p:nvSpPr>
        <p:spPr>
          <a:xfrm>
            <a:off x="1159406" y="5202642"/>
            <a:ext cx="1816138" cy="584775"/>
          </a:xfrm>
          <a:prstGeom prst="rect">
            <a:avLst/>
          </a:prstGeom>
        </p:spPr>
        <p:txBody>
          <a:bodyPr wrap="none">
            <a:spAutoFit/>
          </a:bodyPr>
          <a:lstStyle/>
          <a:p>
            <a:r>
              <a:rPr lang="it-IT" sz="3200" b="0" dirty="0">
                <a:solidFill>
                  <a:srgbClr val="448BCA"/>
                </a:solidFill>
              </a:rPr>
              <a:t>/ictpower</a:t>
            </a:r>
          </a:p>
        </p:txBody>
      </p:sp>
      <p:sp>
        <p:nvSpPr>
          <p:cNvPr id="6" name="Rettangolo 5"/>
          <p:cNvSpPr/>
          <p:nvPr userDrawn="1"/>
        </p:nvSpPr>
        <p:spPr>
          <a:xfrm>
            <a:off x="4288261" y="5202642"/>
            <a:ext cx="3615477" cy="584775"/>
          </a:xfrm>
          <a:prstGeom prst="rect">
            <a:avLst/>
          </a:prstGeom>
        </p:spPr>
        <p:txBody>
          <a:bodyPr wrap="none">
            <a:spAutoFit/>
          </a:bodyPr>
          <a:lstStyle/>
          <a:p>
            <a:r>
              <a:rPr lang="it-IT" sz="3200" dirty="0">
                <a:solidFill>
                  <a:srgbClr val="448BCA"/>
                </a:solidFill>
              </a:rPr>
              <a:t>/company/ict-power</a:t>
            </a:r>
          </a:p>
        </p:txBody>
      </p:sp>
      <p:sp>
        <p:nvSpPr>
          <p:cNvPr id="7" name="Rettangolo 6"/>
          <p:cNvSpPr/>
          <p:nvPr userDrawn="1"/>
        </p:nvSpPr>
        <p:spPr>
          <a:xfrm>
            <a:off x="8893450" y="5202642"/>
            <a:ext cx="2462149" cy="584775"/>
          </a:xfrm>
          <a:prstGeom prst="rect">
            <a:avLst/>
          </a:prstGeom>
        </p:spPr>
        <p:txBody>
          <a:bodyPr wrap="none">
            <a:spAutoFit/>
          </a:bodyPr>
          <a:lstStyle/>
          <a:p>
            <a:r>
              <a:rPr lang="it-IT" sz="3200" dirty="0">
                <a:solidFill>
                  <a:srgbClr val="448BCA"/>
                </a:solidFill>
              </a:rPr>
              <a:t>@</a:t>
            </a:r>
            <a:r>
              <a:rPr lang="it-IT" sz="3200" dirty="0" err="1">
                <a:solidFill>
                  <a:srgbClr val="448BCA"/>
                </a:solidFill>
              </a:rPr>
              <a:t>ictpower_it</a:t>
            </a:r>
            <a:endParaRPr lang="it-IT" sz="3200" dirty="0">
              <a:solidFill>
                <a:srgbClr val="448BCA"/>
              </a:solidFill>
            </a:endParaRPr>
          </a:p>
        </p:txBody>
      </p:sp>
    </p:spTree>
    <p:extLst>
      <p:ext uri="{BB962C8B-B14F-4D97-AF65-F5344CB8AC3E}">
        <p14:creationId xmlns:p14="http://schemas.microsoft.com/office/powerpoint/2010/main" val="1756685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zione">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980000"/>
            <a:ext cx="11520000" cy="1440000"/>
          </a:xfrm>
        </p:spPr>
        <p:txBody>
          <a:bodyPr>
            <a:noAutofit/>
          </a:bodyPr>
          <a:lstStyle>
            <a:lvl1pPr>
              <a:defRPr sz="6000">
                <a:solidFill>
                  <a:schemeClr val="bg1"/>
                </a:solidFill>
              </a:defRPr>
            </a:lvl1pPr>
          </a:lstStyle>
          <a:p>
            <a:r>
              <a:rPr lang="it-IT" dirty="0"/>
              <a:t>Titolo Argomento</a:t>
            </a:r>
          </a:p>
        </p:txBody>
      </p:sp>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1" y="293586"/>
            <a:ext cx="4876191" cy="777143"/>
          </a:xfrm>
          <a:prstGeom prst="rect">
            <a:avLst/>
          </a:prstGeom>
        </p:spPr>
      </p:pic>
      <p:sp>
        <p:nvSpPr>
          <p:cNvPr id="6" name="Segnaposto testo 5"/>
          <p:cNvSpPr>
            <a:spLocks noGrp="1"/>
          </p:cNvSpPr>
          <p:nvPr>
            <p:ph type="body" sz="quarter" idx="10" hasCustomPrompt="1"/>
          </p:nvPr>
        </p:nvSpPr>
        <p:spPr>
          <a:xfrm>
            <a:off x="336000" y="3420000"/>
            <a:ext cx="11520000" cy="720000"/>
          </a:xfrm>
        </p:spPr>
        <p:txBody>
          <a:bodyPr>
            <a:normAutofit/>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Sottotitolo Argomento</a:t>
            </a:r>
          </a:p>
        </p:txBody>
      </p:sp>
    </p:spTree>
    <p:extLst>
      <p:ext uri="{BB962C8B-B14F-4D97-AF65-F5344CB8AC3E}">
        <p14:creationId xmlns:p14="http://schemas.microsoft.com/office/powerpoint/2010/main" val="2981344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fault">
    <p:bg>
      <p:bgPr>
        <a:blipFill dpi="0" rotWithShape="1">
          <a:blip r:embed="rId2">
            <a:alphaModFix amt="5000"/>
            <a:lum/>
          </a:blip>
          <a:srcRect/>
          <a:stretch>
            <a:fillRect t="-6000" b="-6000"/>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336000" y="180000"/>
            <a:ext cx="11520000" cy="828000"/>
          </a:xfrm>
          <a:prstGeom prst="rect">
            <a:avLst/>
          </a:prstGeom>
        </p:spPr>
        <p:txBody>
          <a:bodyPr/>
          <a:lstStyle>
            <a:lvl1pPr>
              <a:defRPr b="0">
                <a:solidFill>
                  <a:srgbClr val="002060"/>
                </a:solidFill>
                <a:latin typeface="Segoe UI Light" panose="020B0502040204020203" pitchFamily="34" charset="0"/>
                <a:cs typeface="Segoe UI Light" panose="020B0502040204020203" pitchFamily="34" charset="0"/>
              </a:defRPr>
            </a:lvl1pPr>
          </a:lstStyle>
          <a:p>
            <a:r>
              <a:rPr lang="it-IT" dirty="0"/>
              <a:t>Fare clic per modificare lo stile del titolo</a:t>
            </a:r>
          </a:p>
        </p:txBody>
      </p:sp>
      <p:sp>
        <p:nvSpPr>
          <p:cNvPr id="4" name="Segnaposto testo 3"/>
          <p:cNvSpPr>
            <a:spLocks noGrp="1"/>
          </p:cNvSpPr>
          <p:nvPr>
            <p:ph type="body" sz="quarter" idx="10"/>
          </p:nvPr>
        </p:nvSpPr>
        <p:spPr>
          <a:xfrm>
            <a:off x="336000" y="1188000"/>
            <a:ext cx="11520000" cy="5400000"/>
          </a:xfrm>
          <a:prstGeom prst="rect">
            <a:avLst/>
          </a:prstGeom>
        </p:spPr>
        <p:txBody>
          <a:bodyPr/>
          <a:lstStyle>
            <a:lvl1pPr>
              <a:defRPr>
                <a:solidFill>
                  <a:srgbClr val="448BCA"/>
                </a:solidFill>
                <a:latin typeface="Segoe UI Light" panose="020B0502040204020203" pitchFamily="34" charset="0"/>
                <a:cs typeface="Segoe UI Light" panose="020B0502040204020203" pitchFamily="34" charset="0"/>
              </a:defRPr>
            </a:lvl1pPr>
            <a:lvl2pPr>
              <a:defRPr>
                <a:solidFill>
                  <a:srgbClr val="448BCA"/>
                </a:solidFill>
                <a:latin typeface="Segoe UI Light" panose="020B0502040204020203" pitchFamily="34" charset="0"/>
                <a:cs typeface="Segoe UI Light" panose="020B0502040204020203" pitchFamily="34" charset="0"/>
              </a:defRPr>
            </a:lvl2pPr>
            <a:lvl3pPr>
              <a:defRPr>
                <a:solidFill>
                  <a:srgbClr val="448BCA"/>
                </a:solidFill>
                <a:latin typeface="Segoe UI Light" panose="020B0502040204020203" pitchFamily="34" charset="0"/>
                <a:cs typeface="Segoe UI Light" panose="020B0502040204020203" pitchFamily="34" charset="0"/>
              </a:defRPr>
            </a:lvl3pPr>
            <a:lvl4pPr>
              <a:defRPr>
                <a:solidFill>
                  <a:srgbClr val="448BCA"/>
                </a:solidFill>
                <a:latin typeface="Segoe UI Light" panose="020B0502040204020203" pitchFamily="34" charset="0"/>
                <a:cs typeface="Segoe UI Light" panose="020B0502040204020203" pitchFamily="34" charset="0"/>
              </a:defRPr>
            </a:lvl4pPr>
            <a:lvl5pPr>
              <a:defRPr>
                <a:solidFill>
                  <a:srgbClr val="448BCA"/>
                </a:solidFill>
                <a:latin typeface="Segoe UI Light" panose="020B0502040204020203" pitchFamily="34" charset="0"/>
                <a:cs typeface="Segoe UI Light" panose="020B0502040204020203" pitchFamily="34" charset="0"/>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576054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fault solo titolo">
    <p:bg>
      <p:bgPr>
        <a:blipFill dpi="0" rotWithShape="1">
          <a:blip r:embed="rId2">
            <a:alphaModFix amt="5000"/>
            <a:lum/>
          </a:blip>
          <a:srcRect/>
          <a:stretch>
            <a:fillRect t="-6000" b="-6000"/>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336000" y="180000"/>
            <a:ext cx="11520000" cy="828000"/>
          </a:xfrm>
          <a:prstGeom prst="rect">
            <a:avLst/>
          </a:prstGeom>
        </p:spPr>
        <p:txBody>
          <a:bodyPr/>
          <a:lstStyle>
            <a:lvl1pPr>
              <a:defRPr b="0">
                <a:solidFill>
                  <a:srgbClr val="002060"/>
                </a:solidFill>
                <a:latin typeface="Segoe UI Light" panose="020B0502040204020203" pitchFamily="34" charset="0"/>
                <a:cs typeface="Segoe UI Light" panose="020B0502040204020203" pitchFamily="34" charset="0"/>
              </a:defRPr>
            </a:lvl1pPr>
          </a:lstStyle>
          <a:p>
            <a:r>
              <a:rPr lang="it-IT" dirty="0"/>
              <a:t>Fare clic per modificare lo stile del titolo</a:t>
            </a:r>
          </a:p>
        </p:txBody>
      </p:sp>
    </p:spTree>
    <p:extLst>
      <p:ext uri="{BB962C8B-B14F-4D97-AF65-F5344CB8AC3E}">
        <p14:creationId xmlns:p14="http://schemas.microsoft.com/office/powerpoint/2010/main" val="1441954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Segnaposto testo 5"/>
          <p:cNvSpPr>
            <a:spLocks noGrp="1"/>
          </p:cNvSpPr>
          <p:nvPr>
            <p:ph type="body" sz="quarter" idx="10" hasCustomPrompt="1"/>
          </p:nvPr>
        </p:nvSpPr>
        <p:spPr>
          <a:xfrm>
            <a:off x="336000" y="4149000"/>
            <a:ext cx="11520000" cy="720000"/>
          </a:xfrm>
        </p:spPr>
        <p:txBody>
          <a:bodyPr anchor="ctr" anchorCtr="0">
            <a:normAutofit/>
          </a:bodyPr>
          <a:lstStyle>
            <a:lvl1pPr marL="0" indent="0">
              <a:buNone/>
              <a:defRPr sz="3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Titolo Demo</a:t>
            </a:r>
          </a:p>
        </p:txBody>
      </p:sp>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2650" y="540000"/>
            <a:ext cx="7886700" cy="3000375"/>
          </a:xfrm>
          <a:prstGeom prst="rect">
            <a:avLst/>
          </a:prstGeom>
        </p:spPr>
      </p:pic>
      <p:sp>
        <p:nvSpPr>
          <p:cNvPr id="5" name="CasellaDiTesto 4"/>
          <p:cNvSpPr txBox="1"/>
          <p:nvPr userDrawn="1"/>
        </p:nvSpPr>
        <p:spPr>
          <a:xfrm>
            <a:off x="0" y="2979000"/>
            <a:ext cx="12192000" cy="900000"/>
          </a:xfrm>
          <a:prstGeom prst="rect">
            <a:avLst/>
          </a:prstGeom>
          <a:solidFill>
            <a:srgbClr val="448BCA"/>
          </a:solidFill>
          <a:effectLst>
            <a:innerShdw blurRad="63500" dist="50800" dir="5400000">
              <a:prstClr val="black">
                <a:alpha val="50000"/>
              </a:prstClr>
            </a:innerShdw>
          </a:effectLst>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r>
              <a:rPr lang="it-IT" sz="5400" dirty="0">
                <a:solidFill>
                  <a:prstClr val="white"/>
                </a:solidFill>
              </a:rPr>
              <a:t>Demo</a:t>
            </a:r>
          </a:p>
        </p:txBody>
      </p:sp>
    </p:spTree>
    <p:extLst>
      <p:ext uri="{BB962C8B-B14F-4D97-AF65-F5344CB8AC3E}">
        <p14:creationId xmlns:p14="http://schemas.microsoft.com/office/powerpoint/2010/main" val="4102626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estion &amp; Answ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2650" y="540000"/>
            <a:ext cx="7886700" cy="3000375"/>
          </a:xfrm>
          <a:prstGeom prst="rect">
            <a:avLst/>
          </a:prstGeom>
        </p:spPr>
      </p:pic>
      <p:sp>
        <p:nvSpPr>
          <p:cNvPr id="5" name="CasellaDiTesto 4"/>
          <p:cNvSpPr txBox="1"/>
          <p:nvPr userDrawn="1"/>
        </p:nvSpPr>
        <p:spPr>
          <a:xfrm>
            <a:off x="0" y="2979000"/>
            <a:ext cx="12192000" cy="900000"/>
          </a:xfrm>
          <a:prstGeom prst="rect">
            <a:avLst/>
          </a:prstGeom>
          <a:solidFill>
            <a:srgbClr val="448BCA"/>
          </a:solidFill>
          <a:effectLst>
            <a:innerShdw blurRad="63500" dist="50800" dir="5400000">
              <a:prstClr val="black">
                <a:alpha val="50000"/>
              </a:prstClr>
            </a:innerShdw>
          </a:effectLst>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algn="ctr"/>
            <a:r>
              <a:rPr lang="it-IT" sz="5400" dirty="0" err="1">
                <a:solidFill>
                  <a:prstClr val="white"/>
                </a:solidFill>
              </a:rPr>
              <a:t>Question</a:t>
            </a:r>
            <a:r>
              <a:rPr lang="it-IT" sz="5400" dirty="0">
                <a:solidFill>
                  <a:prstClr val="white"/>
                </a:solidFill>
              </a:rPr>
              <a:t> &amp; </a:t>
            </a:r>
            <a:r>
              <a:rPr lang="it-IT" sz="5400" dirty="0" err="1">
                <a:solidFill>
                  <a:prstClr val="white"/>
                </a:solidFill>
              </a:rPr>
              <a:t>Answer</a:t>
            </a:r>
            <a:endParaRPr lang="it-IT" sz="5400" dirty="0">
              <a:solidFill>
                <a:prstClr val="white"/>
              </a:solidFill>
            </a:endParaRPr>
          </a:p>
        </p:txBody>
      </p:sp>
    </p:spTree>
    <p:extLst>
      <p:ext uri="{BB962C8B-B14F-4D97-AF65-F5344CB8AC3E}">
        <p14:creationId xmlns:p14="http://schemas.microsoft.com/office/powerpoint/2010/main" val="10163603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873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it-IT"/>
              <a:t>Fare clic per modificare lo stile del titolo</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D87FA01-D144-49A6-B546-E1A5F31D8EB7}" type="datetime1">
              <a:rPr lang="it-IT" smtClean="0"/>
              <a:t>25/03/2020</a:t>
            </a:fld>
            <a:endParaRPr lang="it-IT"/>
          </a:p>
        </p:txBody>
      </p:sp>
      <p:sp>
        <p:nvSpPr>
          <p:cNvPr id="5" name="Footer Placeholder 4"/>
          <p:cNvSpPr>
            <a:spLocks noGrp="1"/>
          </p:cNvSpPr>
          <p:nvPr>
            <p:ph type="ftr" sz="quarter" idx="11"/>
          </p:nvPr>
        </p:nvSpPr>
        <p:spPr/>
        <p:txBody>
          <a:bodyPr/>
          <a:lstStyle/>
          <a:p>
            <a:r>
              <a:rPr lang="en-US"/>
              <a:t>www.wpc2019.it</a:t>
            </a:r>
            <a:endParaRPr lang="it-IT"/>
          </a:p>
        </p:txBody>
      </p:sp>
      <p:sp>
        <p:nvSpPr>
          <p:cNvPr id="6" name="Slide Number Placeholder 5"/>
          <p:cNvSpPr>
            <a:spLocks noGrp="1"/>
          </p:cNvSpPr>
          <p:nvPr>
            <p:ph type="sldNum" sz="quarter" idx="12"/>
          </p:nvPr>
        </p:nvSpPr>
        <p:spPr/>
        <p:txBody>
          <a:bodyPr/>
          <a:lstStyle/>
          <a:p>
            <a:fld id="{004AA2EB-F965-4FFF-89E7-5760454771E5}" type="slidenum">
              <a:rPr lang="it-IT" smtClean="0"/>
              <a:t>‹N›</a:t>
            </a:fld>
            <a:endParaRPr lang="it-IT"/>
          </a:p>
        </p:txBody>
      </p:sp>
      <p:pic>
        <p:nvPicPr>
          <p:cNvPr id="13" name="Immagine 12" descr="Immagine che contiene disegnando&#10;&#10;Descrizione generata automaticamente">
            <a:extLst>
              <a:ext uri="{FF2B5EF4-FFF2-40B4-BE49-F238E27FC236}">
                <a16:creationId xmlns:a16="http://schemas.microsoft.com/office/drawing/2014/main" id="{2B9EE5D8-E484-49C4-B36C-A55E7580AD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98746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7521BFF-93F8-4C07-874D-FC7F40FC0455}" type="datetime1">
              <a:rPr lang="it-IT" smtClean="0"/>
              <a:t>25/03/2020</a:t>
            </a:fld>
            <a:endParaRPr lang="it-IT"/>
          </a:p>
        </p:txBody>
      </p:sp>
      <p:sp>
        <p:nvSpPr>
          <p:cNvPr id="5" name="Footer Placeholder 4"/>
          <p:cNvSpPr>
            <a:spLocks noGrp="1"/>
          </p:cNvSpPr>
          <p:nvPr>
            <p:ph type="ftr" sz="quarter" idx="11"/>
          </p:nvPr>
        </p:nvSpPr>
        <p:spPr/>
        <p:txBody>
          <a:bodyPr/>
          <a:lstStyle/>
          <a:p>
            <a:r>
              <a:rPr lang="en-US"/>
              <a:t>www.wpc2019.it</a:t>
            </a:r>
            <a:endParaRPr lang="en-US" dirty="0"/>
          </a:p>
        </p:txBody>
      </p:sp>
      <p:sp>
        <p:nvSpPr>
          <p:cNvPr id="6" name="Slide Number Placeholder 5"/>
          <p:cNvSpPr>
            <a:spLocks noGrp="1"/>
          </p:cNvSpPr>
          <p:nvPr>
            <p:ph type="sldNum" sz="quarter" idx="12"/>
          </p:nvPr>
        </p:nvSpPr>
        <p:spPr/>
        <p:txBody>
          <a:bodyPr/>
          <a:lstStyle/>
          <a:p>
            <a:fld id="{004AA2EB-F965-4FFF-89E7-5760454771E5}" type="slidenum">
              <a:rPr lang="it-IT" smtClean="0"/>
              <a:t>‹N›</a:t>
            </a:fld>
            <a:endParaRPr lang="it-IT"/>
          </a:p>
        </p:txBody>
      </p:sp>
      <p:pic>
        <p:nvPicPr>
          <p:cNvPr id="7" name="Immagine 6">
            <a:extLst>
              <a:ext uri="{FF2B5EF4-FFF2-40B4-BE49-F238E27FC236}">
                <a16:creationId xmlns:a16="http://schemas.microsoft.com/office/drawing/2014/main" id="{AEAF51C5-3B75-41AB-8E54-3E210A8FB6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pic>
        <p:nvPicPr>
          <p:cNvPr id="9" name="Immagine 8">
            <a:extLst>
              <a:ext uri="{FF2B5EF4-FFF2-40B4-BE49-F238E27FC236}">
                <a16:creationId xmlns:a16="http://schemas.microsoft.com/office/drawing/2014/main" id="{101D43C3-29C3-42B8-9103-09E6AA9E2F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sp>
        <p:nvSpPr>
          <p:cNvPr id="10" name="Titolo 9">
            <a:extLst>
              <a:ext uri="{FF2B5EF4-FFF2-40B4-BE49-F238E27FC236}">
                <a16:creationId xmlns:a16="http://schemas.microsoft.com/office/drawing/2014/main" id="{7FD2A7FF-2AD3-41BE-9BC7-E49508766875}"/>
              </a:ext>
            </a:extLst>
          </p:cNvPr>
          <p:cNvSpPr>
            <a:spLocks noGrp="1"/>
          </p:cNvSpPr>
          <p:nvPr>
            <p:ph type="title"/>
          </p:nvPr>
        </p:nvSpPr>
        <p:spPr/>
        <p:txBody>
          <a:bodyPr/>
          <a:lstStyle/>
          <a:p>
            <a:r>
              <a:rPr lang="it-IT"/>
              <a:t>Fare clic per modificare lo stile del titolo</a:t>
            </a:r>
          </a:p>
        </p:txBody>
      </p:sp>
    </p:spTree>
    <p:extLst>
      <p:ext uri="{BB962C8B-B14F-4D97-AF65-F5344CB8AC3E}">
        <p14:creationId xmlns:p14="http://schemas.microsoft.com/office/powerpoint/2010/main" val="1917268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it-IT"/>
              <a:t>Fare clic per modificare lo stile del titolo</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93E8EE0A-5D0F-4157-9013-BF574B1C8182}" type="datetime1">
              <a:rPr lang="it-IT" smtClean="0"/>
              <a:t>25/03/2020</a:t>
            </a:fld>
            <a:endParaRPr lang="it-IT"/>
          </a:p>
        </p:txBody>
      </p:sp>
      <p:sp>
        <p:nvSpPr>
          <p:cNvPr id="5" name="Footer Placeholder 4"/>
          <p:cNvSpPr>
            <a:spLocks noGrp="1"/>
          </p:cNvSpPr>
          <p:nvPr>
            <p:ph type="ftr" sz="quarter" idx="11"/>
          </p:nvPr>
        </p:nvSpPr>
        <p:spPr/>
        <p:txBody>
          <a:bodyPr/>
          <a:lstStyle/>
          <a:p>
            <a:r>
              <a:rPr lang="en-US"/>
              <a:t>www.wpc2019.it</a:t>
            </a:r>
            <a:endParaRPr lang="en-US" dirty="0"/>
          </a:p>
        </p:txBody>
      </p:sp>
      <p:sp>
        <p:nvSpPr>
          <p:cNvPr id="6" name="Slide Number Placeholder 5"/>
          <p:cNvSpPr>
            <a:spLocks noGrp="1"/>
          </p:cNvSpPr>
          <p:nvPr>
            <p:ph type="sldNum" sz="quarter" idx="12"/>
          </p:nvPr>
        </p:nvSpPr>
        <p:spPr/>
        <p:txBody>
          <a:bodyPr/>
          <a:lstStyle/>
          <a:p>
            <a:fld id="{004AA2EB-F965-4FFF-89E7-5760454771E5}" type="slidenum">
              <a:rPr lang="it-IT" smtClean="0"/>
              <a:t>‹N›</a:t>
            </a:fld>
            <a:endParaRPr lang="it-IT"/>
          </a:p>
        </p:txBody>
      </p:sp>
      <p:pic>
        <p:nvPicPr>
          <p:cNvPr id="7" name="Immagine 6">
            <a:extLst>
              <a:ext uri="{FF2B5EF4-FFF2-40B4-BE49-F238E27FC236}">
                <a16:creationId xmlns:a16="http://schemas.microsoft.com/office/drawing/2014/main" id="{CFA6ABC3-FD3E-44AB-8291-F48E3CDCE7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8" name="Immagine 7">
            <a:extLst>
              <a:ext uri="{FF2B5EF4-FFF2-40B4-BE49-F238E27FC236}">
                <a16:creationId xmlns:a16="http://schemas.microsoft.com/office/drawing/2014/main" id="{1AC59301-96A9-4F98-BCB0-3086072F25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2333610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Date Placeholder 7"/>
          <p:cNvSpPr>
            <a:spLocks noGrp="1"/>
          </p:cNvSpPr>
          <p:nvPr>
            <p:ph type="dt" sz="half" idx="10"/>
          </p:nvPr>
        </p:nvSpPr>
        <p:spPr/>
        <p:txBody>
          <a:bodyPr/>
          <a:lstStyle/>
          <a:p>
            <a:fld id="{C265F90C-E2A3-4050-8DA7-3EC2280DFA02}" type="datetime1">
              <a:rPr lang="it-IT" smtClean="0"/>
              <a:t>25/03/2020</a:t>
            </a:fld>
            <a:endParaRPr lang="it-IT"/>
          </a:p>
        </p:txBody>
      </p:sp>
      <p:sp>
        <p:nvSpPr>
          <p:cNvPr id="9" name="Footer Placeholder 8"/>
          <p:cNvSpPr>
            <a:spLocks noGrp="1"/>
          </p:cNvSpPr>
          <p:nvPr>
            <p:ph type="ftr" sz="quarter" idx="11"/>
          </p:nvPr>
        </p:nvSpPr>
        <p:spPr/>
        <p:txBody>
          <a:bodyPr/>
          <a:lstStyle/>
          <a:p>
            <a:r>
              <a:rPr lang="en-US"/>
              <a:t>www.wpc2019.it</a:t>
            </a:r>
            <a:endParaRPr lang="it-IT" dirty="0"/>
          </a:p>
        </p:txBody>
      </p:sp>
      <p:sp>
        <p:nvSpPr>
          <p:cNvPr id="10" name="Slide Number Placeholder 9"/>
          <p:cNvSpPr>
            <a:spLocks noGrp="1"/>
          </p:cNvSpPr>
          <p:nvPr>
            <p:ph type="sldNum" sz="quarter" idx="12"/>
          </p:nvPr>
        </p:nvSpPr>
        <p:spPr/>
        <p:txBody>
          <a:bodyPr/>
          <a:lstStyle/>
          <a:p>
            <a:fld id="{004AA2EB-F965-4FFF-89E7-5760454771E5}" type="slidenum">
              <a:rPr lang="it-IT" smtClean="0"/>
              <a:t>‹N›</a:t>
            </a:fld>
            <a:endParaRPr lang="it-IT"/>
          </a:p>
        </p:txBody>
      </p:sp>
      <p:pic>
        <p:nvPicPr>
          <p:cNvPr id="11" name="Immagine 10">
            <a:extLst>
              <a:ext uri="{FF2B5EF4-FFF2-40B4-BE49-F238E27FC236}">
                <a16:creationId xmlns:a16="http://schemas.microsoft.com/office/drawing/2014/main" id="{1EF260EC-3432-40B1-A2B4-F33E859D51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2" name="Immagine 11">
            <a:extLst>
              <a:ext uri="{FF2B5EF4-FFF2-40B4-BE49-F238E27FC236}">
                <a16:creationId xmlns:a16="http://schemas.microsoft.com/office/drawing/2014/main" id="{421A80D2-0327-4525-9AC0-32F19A8EA4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398331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singolo speaker">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543968"/>
            <a:ext cx="11520000" cy="1325563"/>
          </a:xfrm>
          <a:prstGeom prst="rect">
            <a:avLst/>
          </a:prstGeom>
        </p:spPr>
        <p:txBody>
          <a:bodyPr>
            <a:normAutofit/>
          </a:bodyPr>
          <a:lstStyle>
            <a:lvl1pPr>
              <a:defRPr sz="7200" b="1" baseline="0">
                <a:solidFill>
                  <a:schemeClr val="bg1"/>
                </a:solidFill>
              </a:defRPr>
            </a:lvl1pPr>
          </a:lstStyle>
          <a:p>
            <a:r>
              <a:rPr lang="it-IT" dirty="0"/>
              <a:t>Titolo Evento</a:t>
            </a:r>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0" y="293582"/>
            <a:ext cx="4876190" cy="777143"/>
          </a:xfrm>
          <a:prstGeom prst="rect">
            <a:avLst/>
          </a:prstGeom>
        </p:spPr>
      </p:pic>
      <p:sp>
        <p:nvSpPr>
          <p:cNvPr id="21" name="Segnaposto testo 20"/>
          <p:cNvSpPr>
            <a:spLocks noGrp="1"/>
          </p:cNvSpPr>
          <p:nvPr>
            <p:ph type="body" sz="quarter" idx="10" hasCustomPrompt="1"/>
          </p:nvPr>
        </p:nvSpPr>
        <p:spPr>
          <a:xfrm>
            <a:off x="336000" y="2898843"/>
            <a:ext cx="11520000" cy="914400"/>
          </a:xfrm>
          <a:prstGeom prst="rect">
            <a:avLst/>
          </a:prstGeom>
        </p:spPr>
        <p:txBody>
          <a:bodyPr/>
          <a:lstStyle>
            <a:lvl1pPr marL="0" indent="0" algn="l" defTabSz="914400" rtl="0" eaLnBrk="1" latinLnBrk="0" hangingPunct="1">
              <a:lnSpc>
                <a:spcPct val="90000"/>
              </a:lnSpc>
              <a:spcBef>
                <a:spcPct val="0"/>
              </a:spcBef>
              <a:buNone/>
              <a:defRPr lang="it-IT" sz="5400" b="0" kern="1200" baseline="0" dirty="0">
                <a:solidFill>
                  <a:schemeClr val="bg1"/>
                </a:solidFill>
                <a:latin typeface="+mj-lt"/>
                <a:ea typeface="+mj-ea"/>
                <a:cs typeface="+mj-cs"/>
              </a:defRPr>
            </a:lvl1pPr>
          </a:lstStyle>
          <a:p>
            <a:pPr lvl="0"/>
            <a:r>
              <a:rPr lang="it-IT" dirty="0"/>
              <a:t>Titolo Presentazione</a:t>
            </a:r>
          </a:p>
        </p:txBody>
      </p:sp>
      <p:sp>
        <p:nvSpPr>
          <p:cNvPr id="28" name="Segnaposto testo 27"/>
          <p:cNvSpPr>
            <a:spLocks noGrp="1"/>
          </p:cNvSpPr>
          <p:nvPr>
            <p:ph type="body" sz="quarter" idx="15" hasCustomPrompt="1"/>
          </p:nvPr>
        </p:nvSpPr>
        <p:spPr>
          <a:xfrm>
            <a:off x="33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a:t>Nome Speaker</a:t>
            </a:r>
          </a:p>
        </p:txBody>
      </p:sp>
      <p:sp>
        <p:nvSpPr>
          <p:cNvPr id="10" name="Segnaposto testo 27"/>
          <p:cNvSpPr>
            <a:spLocks noGrp="1"/>
          </p:cNvSpPr>
          <p:nvPr>
            <p:ph type="body" sz="quarter" idx="16" hasCustomPrompt="1"/>
          </p:nvPr>
        </p:nvSpPr>
        <p:spPr>
          <a:xfrm>
            <a:off x="336000" y="5268938"/>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a:t>Qualifica Speaker</a:t>
            </a:r>
          </a:p>
        </p:txBody>
      </p:sp>
      <p:sp>
        <p:nvSpPr>
          <p:cNvPr id="11" name="Segnaposto testo 27"/>
          <p:cNvSpPr>
            <a:spLocks noGrp="1"/>
          </p:cNvSpPr>
          <p:nvPr>
            <p:ph type="body" sz="quarter" idx="17" hasCustomPrompt="1"/>
          </p:nvPr>
        </p:nvSpPr>
        <p:spPr>
          <a:xfrm>
            <a:off x="336000" y="5668647"/>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a:t>Email o </a:t>
            </a:r>
            <a:r>
              <a:rPr lang="it-IT" dirty="0" err="1"/>
              <a:t>Twitter</a:t>
            </a:r>
            <a:r>
              <a:rPr lang="it-IT" dirty="0"/>
              <a:t>  Speaker</a:t>
            </a:r>
          </a:p>
        </p:txBody>
      </p:sp>
      <p:sp>
        <p:nvSpPr>
          <p:cNvPr id="12" name="Segnaposto testo 27"/>
          <p:cNvSpPr>
            <a:spLocks noGrp="1"/>
          </p:cNvSpPr>
          <p:nvPr>
            <p:ph type="body" sz="quarter" idx="18" hasCustomPrompt="1"/>
          </p:nvPr>
        </p:nvSpPr>
        <p:spPr>
          <a:xfrm>
            <a:off x="336000" y="6096603"/>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a:t>Blog o Sito Speaker</a:t>
            </a:r>
          </a:p>
        </p:txBody>
      </p:sp>
    </p:spTree>
    <p:extLst>
      <p:ext uri="{BB962C8B-B14F-4D97-AF65-F5344CB8AC3E}">
        <p14:creationId xmlns:p14="http://schemas.microsoft.com/office/powerpoint/2010/main" val="41755506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 name="Date Placeholder 1"/>
          <p:cNvSpPr>
            <a:spLocks noGrp="1"/>
          </p:cNvSpPr>
          <p:nvPr>
            <p:ph type="dt" sz="half" idx="10"/>
          </p:nvPr>
        </p:nvSpPr>
        <p:spPr/>
        <p:txBody>
          <a:bodyPr/>
          <a:lstStyle/>
          <a:p>
            <a:fld id="{0F7FD34D-6B01-4E6F-94E0-84171C639E72}" type="datetime1">
              <a:rPr lang="it-IT" smtClean="0"/>
              <a:t>25/03/2020</a:t>
            </a:fld>
            <a:endParaRPr lang="it-IT"/>
          </a:p>
        </p:txBody>
      </p:sp>
      <p:sp>
        <p:nvSpPr>
          <p:cNvPr id="11" name="Footer Placeholder 10"/>
          <p:cNvSpPr>
            <a:spLocks noGrp="1"/>
          </p:cNvSpPr>
          <p:nvPr>
            <p:ph type="ftr" sz="quarter" idx="11"/>
          </p:nvPr>
        </p:nvSpPr>
        <p:spPr/>
        <p:txBody>
          <a:bodyPr/>
          <a:lstStyle/>
          <a:p>
            <a:r>
              <a:rPr lang="en-US"/>
              <a:t>www.wpc2019.it</a:t>
            </a:r>
            <a:endParaRPr lang="en-US" dirty="0"/>
          </a:p>
        </p:txBody>
      </p:sp>
      <p:sp>
        <p:nvSpPr>
          <p:cNvPr id="12" name="Slide Number Placeholder 11"/>
          <p:cNvSpPr>
            <a:spLocks noGrp="1"/>
          </p:cNvSpPr>
          <p:nvPr>
            <p:ph type="sldNum" sz="quarter" idx="12"/>
          </p:nvPr>
        </p:nvSpPr>
        <p:spPr/>
        <p:txBody>
          <a:bodyPr/>
          <a:lstStyle/>
          <a:p>
            <a:fld id="{004AA2EB-F965-4FFF-89E7-5760454771E5}" type="slidenum">
              <a:rPr lang="it-IT" smtClean="0"/>
              <a:t>‹N›</a:t>
            </a:fld>
            <a:endParaRPr lang="it-IT"/>
          </a:p>
        </p:txBody>
      </p:sp>
      <p:pic>
        <p:nvPicPr>
          <p:cNvPr id="13" name="Immagine 12">
            <a:extLst>
              <a:ext uri="{FF2B5EF4-FFF2-40B4-BE49-F238E27FC236}">
                <a16:creationId xmlns:a16="http://schemas.microsoft.com/office/drawing/2014/main" id="{01734837-0EED-41AA-BEE6-CB5A15DEF2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4" name="Immagine 13">
            <a:extLst>
              <a:ext uri="{FF2B5EF4-FFF2-40B4-BE49-F238E27FC236}">
                <a16:creationId xmlns:a16="http://schemas.microsoft.com/office/drawing/2014/main" id="{5D0C6D40-BDEF-46C4-A7EE-41E683F41E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612621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a:t>
            </a:r>
            <a:endParaRPr lang="en-US" dirty="0"/>
          </a:p>
        </p:txBody>
      </p:sp>
      <p:sp>
        <p:nvSpPr>
          <p:cNvPr id="2" name="Date Placeholder 1"/>
          <p:cNvSpPr>
            <a:spLocks noGrp="1"/>
          </p:cNvSpPr>
          <p:nvPr>
            <p:ph type="dt" sz="half" idx="10"/>
          </p:nvPr>
        </p:nvSpPr>
        <p:spPr/>
        <p:txBody>
          <a:bodyPr/>
          <a:lstStyle/>
          <a:p>
            <a:fld id="{0BCE76FA-DCD3-4771-8761-C63D83CBBCB2}" type="datetime1">
              <a:rPr lang="it-IT" smtClean="0"/>
              <a:t>25/03/2020</a:t>
            </a:fld>
            <a:endParaRPr lang="it-IT"/>
          </a:p>
        </p:txBody>
      </p:sp>
      <p:sp>
        <p:nvSpPr>
          <p:cNvPr id="7" name="Footer Placeholder 6"/>
          <p:cNvSpPr>
            <a:spLocks noGrp="1"/>
          </p:cNvSpPr>
          <p:nvPr>
            <p:ph type="ftr" sz="quarter" idx="11"/>
          </p:nvPr>
        </p:nvSpPr>
        <p:spPr/>
        <p:txBody>
          <a:bodyPr/>
          <a:lstStyle/>
          <a:p>
            <a:r>
              <a:rPr lang="en-US"/>
              <a:t>www.wpc2019.it</a:t>
            </a:r>
            <a:endParaRPr lang="en-US" dirty="0"/>
          </a:p>
        </p:txBody>
      </p:sp>
      <p:sp>
        <p:nvSpPr>
          <p:cNvPr id="8" name="Slide Number Placeholder 7"/>
          <p:cNvSpPr>
            <a:spLocks noGrp="1"/>
          </p:cNvSpPr>
          <p:nvPr>
            <p:ph type="sldNum" sz="quarter" idx="12"/>
          </p:nvPr>
        </p:nvSpPr>
        <p:spPr/>
        <p:txBody>
          <a:bodyPr/>
          <a:lstStyle/>
          <a:p>
            <a:fld id="{004AA2EB-F965-4FFF-89E7-5760454771E5}" type="slidenum">
              <a:rPr lang="it-IT" smtClean="0"/>
              <a:t>‹N›</a:t>
            </a:fld>
            <a:endParaRPr lang="it-IT"/>
          </a:p>
        </p:txBody>
      </p:sp>
      <p:pic>
        <p:nvPicPr>
          <p:cNvPr id="9" name="Immagine 8">
            <a:extLst>
              <a:ext uri="{FF2B5EF4-FFF2-40B4-BE49-F238E27FC236}">
                <a16:creationId xmlns:a16="http://schemas.microsoft.com/office/drawing/2014/main" id="{7F1862BA-3643-477C-8701-F7D6644C15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0" name="Immagine 9">
            <a:extLst>
              <a:ext uri="{FF2B5EF4-FFF2-40B4-BE49-F238E27FC236}">
                <a16:creationId xmlns:a16="http://schemas.microsoft.com/office/drawing/2014/main" id="{51855F3A-21D7-49FC-A5AE-583B4D6014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1467682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B1E8B17-F54A-4317-AD3F-FE8CFB83EE6F}" type="datetime1">
              <a:rPr lang="it-IT" smtClean="0"/>
              <a:t>25/03/2020</a:t>
            </a:fld>
            <a:endParaRPr lang="it-IT"/>
          </a:p>
        </p:txBody>
      </p:sp>
      <p:sp>
        <p:nvSpPr>
          <p:cNvPr id="6" name="Footer Placeholder 5"/>
          <p:cNvSpPr>
            <a:spLocks noGrp="1"/>
          </p:cNvSpPr>
          <p:nvPr>
            <p:ph type="ftr" sz="quarter" idx="11"/>
          </p:nvPr>
        </p:nvSpPr>
        <p:spPr/>
        <p:txBody>
          <a:bodyPr/>
          <a:lstStyle/>
          <a:p>
            <a:r>
              <a:rPr lang="en-US"/>
              <a:t>www.wpc2019.it</a:t>
            </a:r>
            <a:endParaRPr lang="en-US" dirty="0"/>
          </a:p>
        </p:txBody>
      </p:sp>
      <p:sp>
        <p:nvSpPr>
          <p:cNvPr id="7" name="Slide Number Placeholder 6"/>
          <p:cNvSpPr>
            <a:spLocks noGrp="1"/>
          </p:cNvSpPr>
          <p:nvPr>
            <p:ph type="sldNum" sz="quarter" idx="12"/>
          </p:nvPr>
        </p:nvSpPr>
        <p:spPr/>
        <p:txBody>
          <a:bodyPr/>
          <a:lstStyle/>
          <a:p>
            <a:fld id="{004AA2EB-F965-4FFF-89E7-5760454771E5}" type="slidenum">
              <a:rPr lang="it-IT" smtClean="0"/>
              <a:t>‹N›</a:t>
            </a:fld>
            <a:endParaRPr lang="it-IT"/>
          </a:p>
        </p:txBody>
      </p:sp>
    </p:spTree>
    <p:extLst>
      <p:ext uri="{BB962C8B-B14F-4D97-AF65-F5344CB8AC3E}">
        <p14:creationId xmlns:p14="http://schemas.microsoft.com/office/powerpoint/2010/main" val="25213171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it-IT"/>
              <a:t>Fare clic per modificare lo stile del titolo</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8" name="Date Placeholder 7"/>
          <p:cNvSpPr>
            <a:spLocks noGrp="1"/>
          </p:cNvSpPr>
          <p:nvPr>
            <p:ph type="dt" sz="half" idx="10"/>
          </p:nvPr>
        </p:nvSpPr>
        <p:spPr/>
        <p:txBody>
          <a:bodyPr/>
          <a:lstStyle/>
          <a:p>
            <a:fld id="{C72E18A6-F45E-4D08-8BE5-AB18AB10B1B7}" type="datetime1">
              <a:rPr lang="it-IT" smtClean="0"/>
              <a:t>25/03/2020</a:t>
            </a:fld>
            <a:endParaRPr lang="it-IT"/>
          </a:p>
        </p:txBody>
      </p:sp>
      <p:sp>
        <p:nvSpPr>
          <p:cNvPr id="9" name="Footer Placeholder 8"/>
          <p:cNvSpPr>
            <a:spLocks noGrp="1"/>
          </p:cNvSpPr>
          <p:nvPr>
            <p:ph type="ftr" sz="quarter" idx="11"/>
          </p:nvPr>
        </p:nvSpPr>
        <p:spPr/>
        <p:txBody>
          <a:bodyPr/>
          <a:lstStyle/>
          <a:p>
            <a:r>
              <a:rPr lang="en-US"/>
              <a:t>www.wpc2019.it</a:t>
            </a:r>
            <a:endParaRPr lang="en-US" dirty="0"/>
          </a:p>
        </p:txBody>
      </p:sp>
      <p:sp>
        <p:nvSpPr>
          <p:cNvPr id="10" name="Slide Number Placeholder 9"/>
          <p:cNvSpPr>
            <a:spLocks noGrp="1"/>
          </p:cNvSpPr>
          <p:nvPr>
            <p:ph type="sldNum" sz="quarter" idx="12"/>
          </p:nvPr>
        </p:nvSpPr>
        <p:spPr/>
        <p:txBody>
          <a:bodyPr/>
          <a:lstStyle/>
          <a:p>
            <a:fld id="{004AA2EB-F965-4FFF-89E7-5760454771E5}" type="slidenum">
              <a:rPr lang="it-IT" smtClean="0"/>
              <a:t>‹N›</a:t>
            </a:fld>
            <a:endParaRPr lang="it-IT"/>
          </a:p>
        </p:txBody>
      </p:sp>
      <p:pic>
        <p:nvPicPr>
          <p:cNvPr id="11" name="Immagine 10">
            <a:extLst>
              <a:ext uri="{FF2B5EF4-FFF2-40B4-BE49-F238E27FC236}">
                <a16:creationId xmlns:a16="http://schemas.microsoft.com/office/drawing/2014/main" id="{3FF463D7-04BD-4A98-9D3E-D921C4BDDE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2" name="Immagine 11">
            <a:extLst>
              <a:ext uri="{FF2B5EF4-FFF2-40B4-BE49-F238E27FC236}">
                <a16:creationId xmlns:a16="http://schemas.microsoft.com/office/drawing/2014/main" id="{8DA32BE5-3689-4D8F-A019-D226D41BD0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1930674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8" name="Date Placeholder 7"/>
          <p:cNvSpPr>
            <a:spLocks noGrp="1"/>
          </p:cNvSpPr>
          <p:nvPr>
            <p:ph type="dt" sz="half" idx="10"/>
          </p:nvPr>
        </p:nvSpPr>
        <p:spPr/>
        <p:txBody>
          <a:bodyPr/>
          <a:lstStyle/>
          <a:p>
            <a:fld id="{0ACDCD17-166F-4FA5-814B-C7459BC64EE0}" type="datetime1">
              <a:rPr lang="it-IT" smtClean="0"/>
              <a:t>25/03/2020</a:t>
            </a:fld>
            <a:endParaRPr lang="it-IT"/>
          </a:p>
        </p:txBody>
      </p:sp>
      <p:sp>
        <p:nvSpPr>
          <p:cNvPr id="9" name="Footer Placeholder 8"/>
          <p:cNvSpPr>
            <a:spLocks noGrp="1"/>
          </p:cNvSpPr>
          <p:nvPr>
            <p:ph type="ftr" sz="quarter" idx="11"/>
          </p:nvPr>
        </p:nvSpPr>
        <p:spPr>
          <a:xfrm>
            <a:off x="3499101" y="6356350"/>
            <a:ext cx="5911517" cy="365125"/>
          </a:xfrm>
        </p:spPr>
        <p:txBody>
          <a:bodyPr/>
          <a:lstStyle/>
          <a:p>
            <a:r>
              <a:rPr lang="en-US"/>
              <a:t>www.wpc2019.it</a:t>
            </a:r>
            <a:endParaRPr lang="en-US" dirty="0"/>
          </a:p>
        </p:txBody>
      </p:sp>
      <p:sp>
        <p:nvSpPr>
          <p:cNvPr id="10" name="Slide Number Placeholder 9"/>
          <p:cNvSpPr>
            <a:spLocks noGrp="1"/>
          </p:cNvSpPr>
          <p:nvPr>
            <p:ph type="sldNum" sz="quarter" idx="12"/>
          </p:nvPr>
        </p:nvSpPr>
        <p:spPr/>
        <p:txBody>
          <a:bodyPr/>
          <a:lstStyle/>
          <a:p>
            <a:fld id="{004AA2EB-F965-4FFF-89E7-5760454771E5}" type="slidenum">
              <a:rPr lang="it-IT" smtClean="0"/>
              <a:t>‹N›</a:t>
            </a:fld>
            <a:endParaRPr lang="it-IT"/>
          </a:p>
        </p:txBody>
      </p:sp>
      <p:pic>
        <p:nvPicPr>
          <p:cNvPr id="11" name="Immagine 10">
            <a:extLst>
              <a:ext uri="{FF2B5EF4-FFF2-40B4-BE49-F238E27FC236}">
                <a16:creationId xmlns:a16="http://schemas.microsoft.com/office/drawing/2014/main" id="{E8CBA327-A076-4D7B-A2AA-3361DB6BCC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2" name="Immagine 11">
            <a:extLst>
              <a:ext uri="{FF2B5EF4-FFF2-40B4-BE49-F238E27FC236}">
                <a16:creationId xmlns:a16="http://schemas.microsoft.com/office/drawing/2014/main" id="{16F40A7C-520D-4D1D-9BB1-A90ABC2A66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1194061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2499F87-6CCE-4A09-81CE-903DF8768F67}" type="datetime1">
              <a:rPr lang="it-IT" smtClean="0"/>
              <a:t>25/03/2020</a:t>
            </a:fld>
            <a:endParaRPr lang="it-IT"/>
          </a:p>
        </p:txBody>
      </p:sp>
      <p:sp>
        <p:nvSpPr>
          <p:cNvPr id="8" name="Footer Placeholder 7"/>
          <p:cNvSpPr>
            <a:spLocks noGrp="1"/>
          </p:cNvSpPr>
          <p:nvPr>
            <p:ph type="ftr" sz="quarter" idx="11"/>
          </p:nvPr>
        </p:nvSpPr>
        <p:spPr/>
        <p:txBody>
          <a:bodyPr/>
          <a:lstStyle/>
          <a:p>
            <a:r>
              <a:rPr lang="en-US"/>
              <a:t>www.wpc2019.it</a:t>
            </a:r>
            <a:endParaRPr lang="en-US" dirty="0"/>
          </a:p>
        </p:txBody>
      </p:sp>
      <p:sp>
        <p:nvSpPr>
          <p:cNvPr id="9" name="Slide Number Placeholder 8"/>
          <p:cNvSpPr>
            <a:spLocks noGrp="1"/>
          </p:cNvSpPr>
          <p:nvPr>
            <p:ph type="sldNum" sz="quarter" idx="12"/>
          </p:nvPr>
        </p:nvSpPr>
        <p:spPr/>
        <p:txBody>
          <a:bodyPr/>
          <a:lstStyle/>
          <a:p>
            <a:fld id="{004AA2EB-F965-4FFF-89E7-5760454771E5}" type="slidenum">
              <a:rPr lang="it-IT" smtClean="0"/>
              <a:t>‹N›</a:t>
            </a:fld>
            <a:endParaRPr lang="it-IT"/>
          </a:p>
        </p:txBody>
      </p:sp>
      <p:pic>
        <p:nvPicPr>
          <p:cNvPr id="10" name="Immagine 9">
            <a:extLst>
              <a:ext uri="{FF2B5EF4-FFF2-40B4-BE49-F238E27FC236}">
                <a16:creationId xmlns:a16="http://schemas.microsoft.com/office/drawing/2014/main" id="{9B1026D4-25BF-4F8B-9A1B-D0828B0A0A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1" name="Immagine 10">
            <a:extLst>
              <a:ext uri="{FF2B5EF4-FFF2-40B4-BE49-F238E27FC236}">
                <a16:creationId xmlns:a16="http://schemas.microsoft.com/office/drawing/2014/main" id="{D5690D29-0682-4FCC-AEFA-9F18BCE39F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15185703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3AA995C-6038-4249-9B66-E2B926FC3731}" type="datetime1">
              <a:rPr lang="it-IT" smtClean="0"/>
              <a:t>25/03/2020</a:t>
            </a:fld>
            <a:endParaRPr lang="it-IT"/>
          </a:p>
        </p:txBody>
      </p:sp>
      <p:sp>
        <p:nvSpPr>
          <p:cNvPr id="8" name="Footer Placeholder 7"/>
          <p:cNvSpPr>
            <a:spLocks noGrp="1"/>
          </p:cNvSpPr>
          <p:nvPr>
            <p:ph type="ftr" sz="quarter" idx="11"/>
          </p:nvPr>
        </p:nvSpPr>
        <p:spPr/>
        <p:txBody>
          <a:bodyPr/>
          <a:lstStyle/>
          <a:p>
            <a:r>
              <a:rPr lang="en-US"/>
              <a:t>www.wpc2019.it</a:t>
            </a:r>
            <a:endParaRPr lang="en-US" dirty="0"/>
          </a:p>
        </p:txBody>
      </p:sp>
      <p:sp>
        <p:nvSpPr>
          <p:cNvPr id="9" name="Slide Number Placeholder 8"/>
          <p:cNvSpPr>
            <a:spLocks noGrp="1"/>
          </p:cNvSpPr>
          <p:nvPr>
            <p:ph type="sldNum" sz="quarter" idx="12"/>
          </p:nvPr>
        </p:nvSpPr>
        <p:spPr/>
        <p:txBody>
          <a:bodyPr/>
          <a:lstStyle/>
          <a:p>
            <a:fld id="{004AA2EB-F965-4FFF-89E7-5760454771E5}" type="slidenum">
              <a:rPr lang="it-IT" smtClean="0"/>
              <a:t>‹N›</a:t>
            </a:fld>
            <a:endParaRPr lang="it-IT"/>
          </a:p>
        </p:txBody>
      </p:sp>
      <p:pic>
        <p:nvPicPr>
          <p:cNvPr id="10" name="Immagine 9">
            <a:extLst>
              <a:ext uri="{FF2B5EF4-FFF2-40B4-BE49-F238E27FC236}">
                <a16:creationId xmlns:a16="http://schemas.microsoft.com/office/drawing/2014/main" id="{2D8BE49F-BADE-48F8-B75A-68AF70FDBA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pic>
        <p:nvPicPr>
          <p:cNvPr id="11" name="Immagine 10">
            <a:extLst>
              <a:ext uri="{FF2B5EF4-FFF2-40B4-BE49-F238E27FC236}">
                <a16:creationId xmlns:a16="http://schemas.microsoft.com/office/drawing/2014/main" id="{8D9EF950-1A97-4591-8610-00C48ACA23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465" y="6302861"/>
            <a:ext cx="1530928" cy="418614"/>
          </a:xfrm>
          <a:prstGeom prst="rect">
            <a:avLst/>
          </a:prstGeom>
        </p:spPr>
      </p:pic>
    </p:spTree>
    <p:extLst>
      <p:ext uri="{BB962C8B-B14F-4D97-AF65-F5344CB8AC3E}">
        <p14:creationId xmlns:p14="http://schemas.microsoft.com/office/powerpoint/2010/main" val="1338361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doppio speaker">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543968"/>
            <a:ext cx="11520000" cy="1325563"/>
          </a:xfrm>
          <a:prstGeom prst="rect">
            <a:avLst/>
          </a:prstGeom>
        </p:spPr>
        <p:txBody>
          <a:bodyPr>
            <a:normAutofit/>
          </a:bodyPr>
          <a:lstStyle>
            <a:lvl1pPr>
              <a:defRPr sz="7200" baseline="0">
                <a:solidFill>
                  <a:schemeClr val="bg1"/>
                </a:solidFill>
              </a:defRPr>
            </a:lvl1pPr>
          </a:lstStyle>
          <a:p>
            <a:r>
              <a:rPr lang="it-IT" dirty="0"/>
              <a:t>Titolo Evento</a:t>
            </a:r>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0" y="293582"/>
            <a:ext cx="4876190" cy="777143"/>
          </a:xfrm>
          <a:prstGeom prst="rect">
            <a:avLst/>
          </a:prstGeom>
        </p:spPr>
      </p:pic>
      <p:sp>
        <p:nvSpPr>
          <p:cNvPr id="21" name="Segnaposto testo 20"/>
          <p:cNvSpPr>
            <a:spLocks noGrp="1"/>
          </p:cNvSpPr>
          <p:nvPr>
            <p:ph type="body" sz="quarter" idx="10" hasCustomPrompt="1"/>
          </p:nvPr>
        </p:nvSpPr>
        <p:spPr>
          <a:xfrm>
            <a:off x="336000" y="2898843"/>
            <a:ext cx="11520000" cy="914400"/>
          </a:xfrm>
          <a:prstGeom prst="rect">
            <a:avLst/>
          </a:prstGeom>
        </p:spPr>
        <p:txBody>
          <a:bodyPr/>
          <a:lstStyle>
            <a:lvl1pPr marL="0" indent="0" algn="l" defTabSz="914400" rtl="0" eaLnBrk="1" latinLnBrk="0" hangingPunct="1">
              <a:lnSpc>
                <a:spcPct val="90000"/>
              </a:lnSpc>
              <a:spcBef>
                <a:spcPct val="0"/>
              </a:spcBef>
              <a:buNone/>
              <a:defRPr lang="it-IT" sz="5400" kern="1200" baseline="0" dirty="0">
                <a:solidFill>
                  <a:schemeClr val="bg1"/>
                </a:solidFill>
                <a:latin typeface="+mj-lt"/>
                <a:ea typeface="+mj-ea"/>
                <a:cs typeface="+mj-cs"/>
              </a:defRPr>
            </a:lvl1pPr>
          </a:lstStyle>
          <a:p>
            <a:pPr lvl="0"/>
            <a:r>
              <a:rPr lang="it-IT" dirty="0"/>
              <a:t>Titolo Presentazione</a:t>
            </a:r>
          </a:p>
        </p:txBody>
      </p:sp>
      <p:sp>
        <p:nvSpPr>
          <p:cNvPr id="28" name="Segnaposto testo 27"/>
          <p:cNvSpPr>
            <a:spLocks noGrp="1"/>
          </p:cNvSpPr>
          <p:nvPr>
            <p:ph type="body" sz="quarter" idx="15" hasCustomPrompt="1"/>
          </p:nvPr>
        </p:nvSpPr>
        <p:spPr>
          <a:xfrm>
            <a:off x="33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a:t>Nome Speaker</a:t>
            </a:r>
          </a:p>
        </p:txBody>
      </p:sp>
      <p:sp>
        <p:nvSpPr>
          <p:cNvPr id="10" name="Segnaposto testo 27"/>
          <p:cNvSpPr>
            <a:spLocks noGrp="1"/>
          </p:cNvSpPr>
          <p:nvPr>
            <p:ph type="body" sz="quarter" idx="16" hasCustomPrompt="1"/>
          </p:nvPr>
        </p:nvSpPr>
        <p:spPr>
          <a:xfrm>
            <a:off x="336000" y="5268938"/>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a:t>Qualifica Speaker</a:t>
            </a:r>
          </a:p>
        </p:txBody>
      </p:sp>
      <p:sp>
        <p:nvSpPr>
          <p:cNvPr id="11" name="Segnaposto testo 27"/>
          <p:cNvSpPr>
            <a:spLocks noGrp="1"/>
          </p:cNvSpPr>
          <p:nvPr>
            <p:ph type="body" sz="quarter" idx="17" hasCustomPrompt="1"/>
          </p:nvPr>
        </p:nvSpPr>
        <p:spPr>
          <a:xfrm>
            <a:off x="336000" y="5668647"/>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a:t>Email o </a:t>
            </a:r>
            <a:r>
              <a:rPr lang="it-IT" dirty="0" err="1"/>
              <a:t>Twitter</a:t>
            </a:r>
            <a:r>
              <a:rPr lang="it-IT" dirty="0"/>
              <a:t>  Speaker</a:t>
            </a:r>
          </a:p>
        </p:txBody>
      </p:sp>
      <p:sp>
        <p:nvSpPr>
          <p:cNvPr id="12" name="Segnaposto testo 27"/>
          <p:cNvSpPr>
            <a:spLocks noGrp="1"/>
          </p:cNvSpPr>
          <p:nvPr>
            <p:ph type="body" sz="quarter" idx="18" hasCustomPrompt="1"/>
          </p:nvPr>
        </p:nvSpPr>
        <p:spPr>
          <a:xfrm>
            <a:off x="336000" y="6096603"/>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a:t>Blog o Sito Speaker</a:t>
            </a:r>
          </a:p>
        </p:txBody>
      </p:sp>
      <p:sp>
        <p:nvSpPr>
          <p:cNvPr id="9" name="Segnaposto testo 27"/>
          <p:cNvSpPr>
            <a:spLocks noGrp="1"/>
          </p:cNvSpPr>
          <p:nvPr>
            <p:ph type="body" sz="quarter" idx="19" hasCustomPrompt="1"/>
          </p:nvPr>
        </p:nvSpPr>
        <p:spPr>
          <a:xfrm>
            <a:off x="6456000" y="4813829"/>
            <a:ext cx="5400000" cy="424732"/>
          </a:xfrm>
          <a:prstGeom prst="rect">
            <a:avLst/>
          </a:prstGeom>
        </p:spPr>
        <p:txBody>
          <a:bodyPr>
            <a:spAutoFit/>
          </a:bodyPr>
          <a:lstStyle>
            <a:lvl1pPr marL="0" indent="0">
              <a:buNone/>
              <a:defRPr sz="2400" b="1">
                <a:solidFill>
                  <a:schemeClr val="bg1"/>
                </a:solidFill>
              </a:defRPr>
            </a:lvl1pPr>
          </a:lstStyle>
          <a:p>
            <a:pPr lvl="0"/>
            <a:r>
              <a:rPr lang="it-IT" dirty="0"/>
              <a:t>Nome Speaker</a:t>
            </a:r>
          </a:p>
        </p:txBody>
      </p:sp>
      <p:sp>
        <p:nvSpPr>
          <p:cNvPr id="13" name="Segnaposto testo 27"/>
          <p:cNvSpPr>
            <a:spLocks noGrp="1"/>
          </p:cNvSpPr>
          <p:nvPr>
            <p:ph type="body" sz="quarter" idx="20" hasCustomPrompt="1"/>
          </p:nvPr>
        </p:nvSpPr>
        <p:spPr>
          <a:xfrm>
            <a:off x="6456000" y="5268938"/>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a:t>Qualifica Speaker</a:t>
            </a:r>
          </a:p>
        </p:txBody>
      </p:sp>
      <p:sp>
        <p:nvSpPr>
          <p:cNvPr id="14" name="Segnaposto testo 27"/>
          <p:cNvSpPr>
            <a:spLocks noGrp="1"/>
          </p:cNvSpPr>
          <p:nvPr>
            <p:ph type="body" sz="quarter" idx="21" hasCustomPrompt="1"/>
          </p:nvPr>
        </p:nvSpPr>
        <p:spPr>
          <a:xfrm>
            <a:off x="6456000" y="5668647"/>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a:t>Email o </a:t>
            </a:r>
            <a:r>
              <a:rPr lang="it-IT" dirty="0" err="1"/>
              <a:t>Twitter</a:t>
            </a:r>
            <a:r>
              <a:rPr lang="it-IT" dirty="0"/>
              <a:t>  Speaker</a:t>
            </a:r>
          </a:p>
        </p:txBody>
      </p:sp>
      <p:sp>
        <p:nvSpPr>
          <p:cNvPr id="15" name="Segnaposto testo 27"/>
          <p:cNvSpPr>
            <a:spLocks noGrp="1"/>
          </p:cNvSpPr>
          <p:nvPr>
            <p:ph type="body" sz="quarter" idx="22" hasCustomPrompt="1"/>
          </p:nvPr>
        </p:nvSpPr>
        <p:spPr>
          <a:xfrm>
            <a:off x="6456000" y="6096603"/>
            <a:ext cx="5400000" cy="369332"/>
          </a:xfrm>
          <a:prstGeom prst="rect">
            <a:avLst/>
          </a:prstGeom>
        </p:spPr>
        <p:txBody>
          <a:bodyPr wrap="square">
            <a:spAutoFit/>
          </a:bodyPr>
          <a:lstStyle>
            <a:lvl1pPr marL="0" indent="0">
              <a:buNone/>
              <a:defRPr sz="2000" b="0" i="1" baseline="0">
                <a:solidFill>
                  <a:schemeClr val="bg1"/>
                </a:solidFill>
              </a:defRPr>
            </a:lvl1pPr>
          </a:lstStyle>
          <a:p>
            <a:pPr lvl="0"/>
            <a:r>
              <a:rPr lang="it-IT" dirty="0"/>
              <a:t>Blog o Sito Speaker</a:t>
            </a:r>
          </a:p>
        </p:txBody>
      </p:sp>
    </p:spTree>
    <p:extLst>
      <p:ext uri="{BB962C8B-B14F-4D97-AF65-F5344CB8AC3E}">
        <p14:creationId xmlns:p14="http://schemas.microsoft.com/office/powerpoint/2010/main" val="1786156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i sono">
    <p:spTree>
      <p:nvGrpSpPr>
        <p:cNvPr id="1" name=""/>
        <p:cNvGrpSpPr/>
        <p:nvPr/>
      </p:nvGrpSpPr>
      <p:grpSpPr>
        <a:xfrm>
          <a:off x="0" y="0"/>
          <a:ext cx="0" cy="0"/>
          <a:chOff x="0" y="0"/>
          <a:chExt cx="0" cy="0"/>
        </a:xfrm>
      </p:grpSpPr>
      <p:sp>
        <p:nvSpPr>
          <p:cNvPr id="7" name="CasellaDiTesto 6"/>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dirty="0"/>
              <a:t>Chi sono</a:t>
            </a:r>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5" y="385428"/>
            <a:ext cx="4876190" cy="777143"/>
          </a:xfrm>
          <a:prstGeom prst="rect">
            <a:avLst/>
          </a:prstGeom>
        </p:spPr>
      </p:pic>
      <p:sp>
        <p:nvSpPr>
          <p:cNvPr id="5" name="Segnaposto testo 3"/>
          <p:cNvSpPr>
            <a:spLocks noGrp="1"/>
          </p:cNvSpPr>
          <p:nvPr>
            <p:ph type="body" sz="quarter" idx="10"/>
          </p:nvPr>
        </p:nvSpPr>
        <p:spPr>
          <a:xfrm>
            <a:off x="336000" y="1332689"/>
            <a:ext cx="11520000" cy="522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a:t>Fare clic per modificare stili del testo dello schema</a:t>
            </a:r>
          </a:p>
        </p:txBody>
      </p:sp>
    </p:spTree>
    <p:extLst>
      <p:ext uri="{BB962C8B-B14F-4D97-AF65-F5344CB8AC3E}">
        <p14:creationId xmlns:p14="http://schemas.microsoft.com/office/powerpoint/2010/main" val="2106502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i siamo">
    <p:spTree>
      <p:nvGrpSpPr>
        <p:cNvPr id="1" name=""/>
        <p:cNvGrpSpPr/>
        <p:nvPr/>
      </p:nvGrpSpPr>
      <p:grpSpPr>
        <a:xfrm>
          <a:off x="0" y="0"/>
          <a:ext cx="0" cy="0"/>
          <a:chOff x="0" y="0"/>
          <a:chExt cx="0" cy="0"/>
        </a:xfrm>
      </p:grpSpPr>
      <p:sp>
        <p:nvSpPr>
          <p:cNvPr id="8" name="CasellaDiTesto 7"/>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dirty="0"/>
              <a:t>Chi siamo</a:t>
            </a:r>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5" y="385428"/>
            <a:ext cx="4876190" cy="777143"/>
          </a:xfrm>
          <a:prstGeom prst="rect">
            <a:avLst/>
          </a:prstGeom>
        </p:spPr>
      </p:pic>
      <p:sp>
        <p:nvSpPr>
          <p:cNvPr id="5" name="Segnaposto testo 3"/>
          <p:cNvSpPr>
            <a:spLocks noGrp="1"/>
          </p:cNvSpPr>
          <p:nvPr>
            <p:ph type="body" sz="quarter" idx="10"/>
          </p:nvPr>
        </p:nvSpPr>
        <p:spPr>
          <a:xfrm>
            <a:off x="336000" y="1332689"/>
            <a:ext cx="5580000" cy="522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a:t>Fare clic per modificare stili del testo dello schema</a:t>
            </a:r>
          </a:p>
        </p:txBody>
      </p:sp>
      <p:sp>
        <p:nvSpPr>
          <p:cNvPr id="7" name="Segnaposto testo 3"/>
          <p:cNvSpPr>
            <a:spLocks noGrp="1"/>
          </p:cNvSpPr>
          <p:nvPr>
            <p:ph type="body" sz="quarter" idx="11"/>
          </p:nvPr>
        </p:nvSpPr>
        <p:spPr>
          <a:xfrm>
            <a:off x="6274800" y="1332689"/>
            <a:ext cx="5580000" cy="522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a:t>Fare clic per modificare stili del testo dello schema</a:t>
            </a:r>
          </a:p>
        </p:txBody>
      </p:sp>
    </p:spTree>
    <p:extLst>
      <p:ext uri="{BB962C8B-B14F-4D97-AF65-F5344CB8AC3E}">
        <p14:creationId xmlns:p14="http://schemas.microsoft.com/office/powerpoint/2010/main" val="2681024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CasellaDiTesto 1"/>
          <p:cNvSpPr txBox="1"/>
          <p:nvPr userDrawn="1"/>
        </p:nvSpPr>
        <p:spPr>
          <a:xfrm>
            <a:off x="0" y="359999"/>
            <a:ext cx="12192000" cy="828000"/>
          </a:xfrm>
          <a:prstGeom prst="rect">
            <a:avLst/>
          </a:prstGeom>
          <a:solidFill>
            <a:srgbClr val="448BCA"/>
          </a:solidFill>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lvl="0"/>
            <a:r>
              <a:rPr lang="it-IT" dirty="0"/>
              <a:t>Agenda</a:t>
            </a:r>
          </a:p>
        </p:txBody>
      </p:sp>
      <p:pic>
        <p:nvPicPr>
          <p:cNvPr id="4" name="Immagin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3545" y="385428"/>
            <a:ext cx="4876190" cy="777143"/>
          </a:xfrm>
          <a:prstGeom prst="rect">
            <a:avLst/>
          </a:prstGeom>
        </p:spPr>
      </p:pic>
      <p:sp>
        <p:nvSpPr>
          <p:cNvPr id="5" name="Segnaposto testo 3"/>
          <p:cNvSpPr>
            <a:spLocks noGrp="1"/>
          </p:cNvSpPr>
          <p:nvPr>
            <p:ph type="body" sz="quarter" idx="10"/>
          </p:nvPr>
        </p:nvSpPr>
        <p:spPr>
          <a:xfrm>
            <a:off x="336000" y="1332689"/>
            <a:ext cx="11520000" cy="522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a:t>Fare clic per modificare stili del testo dello schema</a:t>
            </a:r>
          </a:p>
        </p:txBody>
      </p:sp>
    </p:spTree>
    <p:extLst>
      <p:ext uri="{BB962C8B-B14F-4D97-AF65-F5344CB8AC3E}">
        <p14:creationId xmlns:p14="http://schemas.microsoft.com/office/powerpoint/2010/main" val="796999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zione">
    <p:bg>
      <p:bgPr>
        <a:solidFill>
          <a:srgbClr val="448BCA"/>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336000" y="1980000"/>
            <a:ext cx="11520000" cy="1440000"/>
          </a:xfrm>
        </p:spPr>
        <p:txBody>
          <a:bodyPr>
            <a:noAutofit/>
          </a:bodyPr>
          <a:lstStyle>
            <a:lvl1pPr>
              <a:defRPr sz="6000">
                <a:solidFill>
                  <a:schemeClr val="bg1"/>
                </a:solidFill>
              </a:defRPr>
            </a:lvl1pPr>
          </a:lstStyle>
          <a:p>
            <a:r>
              <a:rPr lang="it-IT" dirty="0"/>
              <a:t>Titolo Argomento</a:t>
            </a:r>
          </a:p>
        </p:txBody>
      </p:sp>
      <p:pic>
        <p:nvPicPr>
          <p:cNvPr id="3" name="Immagin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79810" y="293582"/>
            <a:ext cx="4876190" cy="777143"/>
          </a:xfrm>
          <a:prstGeom prst="rect">
            <a:avLst/>
          </a:prstGeom>
        </p:spPr>
      </p:pic>
      <p:sp>
        <p:nvSpPr>
          <p:cNvPr id="6" name="Segnaposto testo 5"/>
          <p:cNvSpPr>
            <a:spLocks noGrp="1"/>
          </p:cNvSpPr>
          <p:nvPr>
            <p:ph type="body" sz="quarter" idx="10" hasCustomPrompt="1"/>
          </p:nvPr>
        </p:nvSpPr>
        <p:spPr>
          <a:xfrm>
            <a:off x="336000" y="3420000"/>
            <a:ext cx="11520000" cy="720000"/>
          </a:xfrm>
        </p:spPr>
        <p:txBody>
          <a:bodyPr>
            <a:normAutofit/>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it-IT" dirty="0"/>
              <a:t>Sottotitolo Argomento</a:t>
            </a:r>
          </a:p>
        </p:txBody>
      </p:sp>
    </p:spTree>
    <p:extLst>
      <p:ext uri="{BB962C8B-B14F-4D97-AF65-F5344CB8AC3E}">
        <p14:creationId xmlns:p14="http://schemas.microsoft.com/office/powerpoint/2010/main" val="881044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fault">
    <p:bg>
      <p:bgPr>
        <a:blipFill dpi="0" rotWithShape="1">
          <a:blip r:embed="rId2">
            <a:alphaModFix amt="4000"/>
            <a:lum/>
          </a:blip>
          <a:srcRect/>
          <a:stretch>
            <a:fillRect t="-6000" b="-6000"/>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336000" y="180000"/>
            <a:ext cx="11520000" cy="828000"/>
          </a:xfrm>
          <a:prstGeom prst="rect">
            <a:avLst/>
          </a:prstGeom>
        </p:spPr>
        <p:txBody>
          <a:bodyPr/>
          <a:lstStyle>
            <a:lvl1pPr>
              <a:defRPr>
                <a:solidFill>
                  <a:schemeClr val="tx2"/>
                </a:solidFill>
              </a:defRPr>
            </a:lvl1pPr>
          </a:lstStyle>
          <a:p>
            <a:r>
              <a:rPr lang="it-IT"/>
              <a:t>Fare clic per modificare lo stile del titolo</a:t>
            </a:r>
          </a:p>
        </p:txBody>
      </p:sp>
      <p:sp>
        <p:nvSpPr>
          <p:cNvPr id="4" name="Segnaposto testo 3"/>
          <p:cNvSpPr>
            <a:spLocks noGrp="1"/>
          </p:cNvSpPr>
          <p:nvPr>
            <p:ph type="body" sz="quarter" idx="10"/>
          </p:nvPr>
        </p:nvSpPr>
        <p:spPr>
          <a:xfrm>
            <a:off x="336000" y="1189703"/>
            <a:ext cx="11520000" cy="5400000"/>
          </a:xfrm>
          <a:prstGeom prst="rect">
            <a:avLst/>
          </a:prstGeom>
        </p:spPr>
        <p:txBody>
          <a:bodyPr/>
          <a:lstStyle>
            <a:lvl1pPr>
              <a:defRPr>
                <a:solidFill>
                  <a:srgbClr val="448BCA"/>
                </a:solidFill>
              </a:defRPr>
            </a:lvl1pPr>
            <a:lvl2pPr>
              <a:defRPr>
                <a:solidFill>
                  <a:srgbClr val="448BCA"/>
                </a:solidFill>
              </a:defRPr>
            </a:lvl2pPr>
            <a:lvl3pPr>
              <a:defRPr>
                <a:solidFill>
                  <a:srgbClr val="448BCA"/>
                </a:solidFill>
              </a:defRPr>
            </a:lvl3pPr>
            <a:lvl4pPr>
              <a:defRPr>
                <a:solidFill>
                  <a:srgbClr val="448BCA"/>
                </a:solidFill>
              </a:defRPr>
            </a:lvl4pPr>
            <a:lvl5pPr>
              <a:defRPr>
                <a:solidFill>
                  <a:srgbClr val="448BCA"/>
                </a:solidFill>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518625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0.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36000" y="360000"/>
            <a:ext cx="11520000" cy="828000"/>
          </a:xfrm>
          <a:prstGeom prst="rect">
            <a:avLst/>
          </a:prstGeom>
        </p:spPr>
        <p:txBody>
          <a:bodyPr vert="horz" lIns="91440" tIns="45720" rIns="91440" bIns="45720" rtlCol="0" anchor="ctr">
            <a:normAutofit/>
          </a:bodyPr>
          <a:lstStyle/>
          <a:p>
            <a:r>
              <a:rPr lang="it-IT" dirty="0"/>
              <a:t>Fare clic per modificare lo stile del titolo</a:t>
            </a:r>
          </a:p>
        </p:txBody>
      </p:sp>
      <p:sp>
        <p:nvSpPr>
          <p:cNvPr id="3" name="Segnaposto testo 2"/>
          <p:cNvSpPr>
            <a:spLocks noGrp="1"/>
          </p:cNvSpPr>
          <p:nvPr>
            <p:ph type="body" idx="1"/>
          </p:nvPr>
        </p:nvSpPr>
        <p:spPr>
          <a:xfrm>
            <a:off x="336000" y="1332000"/>
            <a:ext cx="11520000" cy="52200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399269953"/>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1" r:id="rId3"/>
    <p:sldLayoutId id="2147483663" r:id="rId4"/>
    <p:sldLayoutId id="2147483669" r:id="rId5"/>
    <p:sldLayoutId id="2147483670" r:id="rId6"/>
    <p:sldLayoutId id="2147483671" r:id="rId7"/>
    <p:sldLayoutId id="2147483666" r:id="rId8"/>
    <p:sldLayoutId id="2147483664" r:id="rId9"/>
    <p:sldLayoutId id="2147483665" r:id="rId10"/>
    <p:sldLayoutId id="2147483667" r:id="rId11"/>
    <p:sldLayoutId id="2147483672" r:id="rId12"/>
    <p:sldLayoutId id="2147483673" r:id="rId13"/>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48BCA"/>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48BCA"/>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48BCA"/>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48BCA"/>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48BC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36000" y="360000"/>
            <a:ext cx="11520000" cy="828000"/>
          </a:xfrm>
          <a:prstGeom prst="rect">
            <a:avLst/>
          </a:prstGeom>
        </p:spPr>
        <p:txBody>
          <a:bodyPr vert="horz" lIns="91440" tIns="45720" rIns="91440" bIns="45720" rtlCol="0" anchor="ctr">
            <a:normAutofit/>
          </a:bodyPr>
          <a:lstStyle/>
          <a:p>
            <a:r>
              <a:rPr lang="it-IT" dirty="0"/>
              <a:t>Fare clic per modificare lo stile del titolo</a:t>
            </a:r>
          </a:p>
        </p:txBody>
      </p:sp>
      <p:sp>
        <p:nvSpPr>
          <p:cNvPr id="3" name="Segnaposto testo 2"/>
          <p:cNvSpPr>
            <a:spLocks noGrp="1"/>
          </p:cNvSpPr>
          <p:nvPr>
            <p:ph type="body" idx="1"/>
          </p:nvPr>
        </p:nvSpPr>
        <p:spPr>
          <a:xfrm>
            <a:off x="336000" y="1332000"/>
            <a:ext cx="11520000" cy="52200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75703500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377" rtl="0" eaLnBrk="1" latinLnBrk="0" hangingPunct="1">
        <a:lnSpc>
          <a:spcPct val="90000"/>
        </a:lnSpc>
        <a:spcBef>
          <a:spcPct val="0"/>
        </a:spcBef>
        <a:buNone/>
        <a:defRPr sz="4400" b="1"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448BCA"/>
          </a:solidFill>
          <a:latin typeface="Segoe UI Light" panose="020B0502040204020203" pitchFamily="34" charset="0"/>
          <a:ea typeface="+mn-ea"/>
          <a:cs typeface="Segoe UI Light"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448BCA"/>
          </a:solidFill>
          <a:latin typeface="Segoe UI Light" panose="020B0502040204020203" pitchFamily="34" charset="0"/>
          <a:ea typeface="+mn-ea"/>
          <a:cs typeface="Segoe UI Light"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448BCA"/>
          </a:solidFill>
          <a:latin typeface="Segoe UI Light" panose="020B0502040204020203" pitchFamily="34" charset="0"/>
          <a:ea typeface="+mn-ea"/>
          <a:cs typeface="Segoe UI Light"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448BCA"/>
          </a:solidFill>
          <a:latin typeface="Segoe UI Light" panose="020B0502040204020203" pitchFamily="34" charset="0"/>
          <a:ea typeface="+mn-ea"/>
          <a:cs typeface="Segoe UI Light"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448BCA"/>
          </a:solidFill>
          <a:latin typeface="Segoe UI Light" panose="020B0502040204020203" pitchFamily="34" charset="0"/>
          <a:ea typeface="+mn-ea"/>
          <a:cs typeface="Segoe UI Light"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3443590" cy="6089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977A4E6-DF1B-41EE-9CF7-35DC26879315}" type="datetime1">
              <a:rPr lang="it-IT" smtClean="0"/>
              <a:t>25/03/2020</a:t>
            </a:fld>
            <a:endParaRPr lang="it-IT"/>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www.wpc2019.it</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04AA2EB-F965-4FFF-89E7-5760454771E5}" type="slidenum">
              <a:rPr lang="it-IT" smtClean="0"/>
              <a:t>‹N›</a:t>
            </a:fld>
            <a:endParaRPr lang="it-IT"/>
          </a:p>
        </p:txBody>
      </p:sp>
      <p:pic>
        <p:nvPicPr>
          <p:cNvPr id="9" name="Immagine 8">
            <a:extLst>
              <a:ext uri="{FF2B5EF4-FFF2-40B4-BE49-F238E27FC236}">
                <a16:creationId xmlns:a16="http://schemas.microsoft.com/office/drawing/2014/main" id="{5EFB3817-86CF-4BA2-BD5F-FA147AEAEEF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3752" y="352902"/>
            <a:ext cx="3080626" cy="1022411"/>
          </a:xfrm>
          <a:prstGeom prst="rect">
            <a:avLst/>
          </a:prstGeom>
        </p:spPr>
      </p:pic>
    </p:spTree>
    <p:extLst>
      <p:ext uri="{BB962C8B-B14F-4D97-AF65-F5344CB8AC3E}">
        <p14:creationId xmlns:p14="http://schemas.microsoft.com/office/powerpoint/2010/main" val="319896295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hyperlink" Target="https://blog.quantum.com/backup-administrators-the-1-advice-to-deal-with-gdpr-and-the-right-of-erasure" TargetMode="External"/><Relationship Id="rId2" Type="http://schemas.openxmlformats.org/officeDocument/2006/relationships/hyperlink" Target="https://www.garanteprivacy.it/temi/diritto-all-oblio" TargetMode="External"/><Relationship Id="rId1" Type="http://schemas.openxmlformats.org/officeDocument/2006/relationships/slideLayout" Target="../slideLayouts/slideLayout32.xml"/><Relationship Id="rId5" Type="http://schemas.openxmlformats.org/officeDocument/2006/relationships/image" Target="../media/image19.png"/><Relationship Id="rId4" Type="http://schemas.openxmlformats.org/officeDocument/2006/relationships/hyperlink" Target="https://www.cybersecurity360.it/legal/privacy-dati-personali/backup-e-diritto-alloblio-alla-luce-del-gdp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p:cNvSpPr>
            <a:spLocks noGrp="1"/>
          </p:cNvSpPr>
          <p:nvPr>
            <p:ph type="title"/>
          </p:nvPr>
        </p:nvSpPr>
        <p:spPr/>
        <p:txBody>
          <a:bodyPr/>
          <a:lstStyle/>
          <a:p>
            <a:r>
              <a:rPr lang="it-IT" dirty="0"/>
              <a:t>POWERCON2020</a:t>
            </a:r>
          </a:p>
        </p:txBody>
      </p:sp>
      <p:sp>
        <p:nvSpPr>
          <p:cNvPr id="13" name="Segnaposto testo 12"/>
          <p:cNvSpPr>
            <a:spLocks noGrp="1"/>
          </p:cNvSpPr>
          <p:nvPr>
            <p:ph type="body" sz="quarter" idx="10"/>
          </p:nvPr>
        </p:nvSpPr>
        <p:spPr/>
        <p:txBody>
          <a:bodyPr>
            <a:normAutofit fontScale="70000" lnSpcReduction="20000"/>
          </a:bodyPr>
          <a:lstStyle/>
          <a:p>
            <a:r>
              <a:rPr lang="it-IT" dirty="0"/>
              <a:t>Come adeguare l'infrastruttura IT a normative regolamenti per la sicurezza ICT</a:t>
            </a:r>
          </a:p>
        </p:txBody>
      </p:sp>
      <p:sp>
        <p:nvSpPr>
          <p:cNvPr id="14" name="Segnaposto testo 13"/>
          <p:cNvSpPr>
            <a:spLocks noGrp="1"/>
          </p:cNvSpPr>
          <p:nvPr>
            <p:ph type="body" sz="quarter" idx="15"/>
          </p:nvPr>
        </p:nvSpPr>
        <p:spPr>
          <a:xfrm>
            <a:off x="336000" y="4813829"/>
            <a:ext cx="5400000" cy="424732"/>
          </a:xfrm>
        </p:spPr>
        <p:txBody>
          <a:bodyPr/>
          <a:lstStyle/>
          <a:p>
            <a:r>
              <a:rPr lang="it-IT" dirty="0"/>
              <a:t>Ermanno Goletto</a:t>
            </a:r>
          </a:p>
        </p:txBody>
      </p:sp>
      <p:sp>
        <p:nvSpPr>
          <p:cNvPr id="15" name="Segnaposto testo 14"/>
          <p:cNvSpPr>
            <a:spLocks noGrp="1"/>
          </p:cNvSpPr>
          <p:nvPr>
            <p:ph type="body" sz="quarter" idx="16"/>
          </p:nvPr>
        </p:nvSpPr>
        <p:spPr>
          <a:xfrm>
            <a:off x="336000" y="5268938"/>
            <a:ext cx="5400000" cy="369332"/>
          </a:xfrm>
        </p:spPr>
        <p:txBody>
          <a:bodyPr/>
          <a:lstStyle/>
          <a:p>
            <a:r>
              <a:rPr lang="it-IT" dirty="0"/>
              <a:t>Microsoft MVP </a:t>
            </a:r>
            <a:r>
              <a:rPr lang="it-IT" dirty="0" err="1"/>
              <a:t>Reconnect</a:t>
            </a:r>
            <a:endParaRPr lang="it-IT" dirty="0"/>
          </a:p>
        </p:txBody>
      </p:sp>
      <p:sp>
        <p:nvSpPr>
          <p:cNvPr id="16" name="Segnaposto testo 15"/>
          <p:cNvSpPr>
            <a:spLocks noGrp="1"/>
          </p:cNvSpPr>
          <p:nvPr>
            <p:ph type="body" sz="quarter" idx="17"/>
          </p:nvPr>
        </p:nvSpPr>
        <p:spPr>
          <a:xfrm>
            <a:off x="336000" y="5668647"/>
            <a:ext cx="5400000" cy="369332"/>
          </a:xfrm>
        </p:spPr>
        <p:txBody>
          <a:bodyPr/>
          <a:lstStyle/>
          <a:p>
            <a:r>
              <a:rPr lang="it-IT" dirty="0"/>
              <a:t>@</a:t>
            </a:r>
            <a:r>
              <a:rPr lang="it-IT" dirty="0" err="1"/>
              <a:t>ermannog</a:t>
            </a:r>
            <a:endParaRPr lang="it-IT" dirty="0"/>
          </a:p>
        </p:txBody>
      </p:sp>
      <p:sp>
        <p:nvSpPr>
          <p:cNvPr id="17" name="Segnaposto testo 16"/>
          <p:cNvSpPr>
            <a:spLocks noGrp="1"/>
          </p:cNvSpPr>
          <p:nvPr>
            <p:ph type="body" sz="quarter" idx="18"/>
          </p:nvPr>
        </p:nvSpPr>
        <p:spPr>
          <a:xfrm>
            <a:off x="336000" y="6096603"/>
            <a:ext cx="5400000" cy="369332"/>
          </a:xfrm>
        </p:spPr>
        <p:txBody>
          <a:bodyPr/>
          <a:lstStyle/>
          <a:p>
            <a:r>
              <a:rPr lang="it-IT" dirty="0"/>
              <a:t>www.devadmin.it</a:t>
            </a:r>
          </a:p>
        </p:txBody>
      </p:sp>
      <p:sp>
        <p:nvSpPr>
          <p:cNvPr id="18" name="Segnaposto testo 17"/>
          <p:cNvSpPr>
            <a:spLocks noGrp="1"/>
          </p:cNvSpPr>
          <p:nvPr>
            <p:ph type="body" sz="quarter" idx="19"/>
          </p:nvPr>
        </p:nvSpPr>
        <p:spPr>
          <a:xfrm>
            <a:off x="6456000" y="4813829"/>
            <a:ext cx="5400000" cy="424732"/>
          </a:xfrm>
        </p:spPr>
        <p:txBody>
          <a:bodyPr/>
          <a:lstStyle/>
          <a:p>
            <a:r>
              <a:rPr lang="it-IT" dirty="0"/>
              <a:t>Roberto Massa</a:t>
            </a:r>
          </a:p>
        </p:txBody>
      </p:sp>
      <p:sp>
        <p:nvSpPr>
          <p:cNvPr id="19" name="Segnaposto testo 18"/>
          <p:cNvSpPr>
            <a:spLocks noGrp="1"/>
          </p:cNvSpPr>
          <p:nvPr>
            <p:ph type="body" sz="quarter" idx="20"/>
          </p:nvPr>
        </p:nvSpPr>
        <p:spPr/>
        <p:txBody>
          <a:bodyPr/>
          <a:lstStyle/>
          <a:p>
            <a:r>
              <a:rPr lang="it-IT" dirty="0"/>
              <a:t>Microsoft MVP </a:t>
            </a:r>
            <a:r>
              <a:rPr lang="it-IT" dirty="0" err="1"/>
              <a:t>Reconnect</a:t>
            </a:r>
            <a:endParaRPr lang="it-IT" dirty="0"/>
          </a:p>
        </p:txBody>
      </p:sp>
      <p:sp>
        <p:nvSpPr>
          <p:cNvPr id="20" name="Segnaposto testo 19"/>
          <p:cNvSpPr>
            <a:spLocks noGrp="1"/>
          </p:cNvSpPr>
          <p:nvPr>
            <p:ph type="body" sz="quarter" idx="21"/>
          </p:nvPr>
        </p:nvSpPr>
        <p:spPr>
          <a:xfrm>
            <a:off x="6456000" y="5668647"/>
            <a:ext cx="5400000" cy="369332"/>
          </a:xfrm>
        </p:spPr>
        <p:txBody>
          <a:bodyPr/>
          <a:lstStyle/>
          <a:p>
            <a:r>
              <a:rPr lang="it-IT" dirty="0"/>
              <a:t>@</a:t>
            </a:r>
            <a:r>
              <a:rPr lang="it-IT" dirty="0" err="1"/>
              <a:t>robi_massa</a:t>
            </a:r>
            <a:endParaRPr lang="it-IT" dirty="0"/>
          </a:p>
        </p:txBody>
      </p:sp>
      <p:sp>
        <p:nvSpPr>
          <p:cNvPr id="21" name="Segnaposto testo 20"/>
          <p:cNvSpPr>
            <a:spLocks noGrp="1"/>
          </p:cNvSpPr>
          <p:nvPr>
            <p:ph type="body" sz="quarter" idx="22"/>
          </p:nvPr>
        </p:nvSpPr>
        <p:spPr>
          <a:xfrm>
            <a:off x="6456000" y="6096603"/>
            <a:ext cx="5400000" cy="369332"/>
          </a:xfrm>
        </p:spPr>
        <p:txBody>
          <a:bodyPr/>
          <a:lstStyle/>
          <a:p>
            <a:r>
              <a:rPr lang="it-IT" dirty="0"/>
              <a:t>massarobi.wordpress.com</a:t>
            </a:r>
          </a:p>
        </p:txBody>
      </p:sp>
    </p:spTree>
    <p:extLst>
      <p:ext uri="{BB962C8B-B14F-4D97-AF65-F5344CB8AC3E}">
        <p14:creationId xmlns:p14="http://schemas.microsoft.com/office/powerpoint/2010/main" val="149814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1A624AB-AE9D-42E4-BCBC-4AF2E92899BC}"/>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Articolo 19</a:t>
            </a:r>
          </a:p>
        </p:txBody>
      </p:sp>
      <p:sp>
        <p:nvSpPr>
          <p:cNvPr id="5" name="Rettangolo 4">
            <a:extLst>
              <a:ext uri="{FF2B5EF4-FFF2-40B4-BE49-F238E27FC236}">
                <a16:creationId xmlns:a16="http://schemas.microsoft.com/office/drawing/2014/main" id="{0FF8BEF4-00B6-4CAB-A965-29DD571BBEE5}"/>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Obbligo di notifica in caso di rettifica o cancellazione dei dati personali o limitazione del trattamento (C31)</a:t>
            </a:r>
          </a:p>
        </p:txBody>
      </p:sp>
      <p:sp>
        <p:nvSpPr>
          <p:cNvPr id="6" name="Rettangolo 5">
            <a:extLst>
              <a:ext uri="{FF2B5EF4-FFF2-40B4-BE49-F238E27FC236}">
                <a16:creationId xmlns:a16="http://schemas.microsoft.com/office/drawing/2014/main" id="{94CD699E-8E7E-456D-B8B7-EB3CA8045BD2}"/>
              </a:ext>
            </a:extLst>
          </p:cNvPr>
          <p:cNvSpPr/>
          <p:nvPr/>
        </p:nvSpPr>
        <p:spPr>
          <a:xfrm>
            <a:off x="336000" y="1397675"/>
            <a:ext cx="11520000" cy="1077218"/>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Il titolare del trattamento comunica a ciascuno dei destinatari cui sono stati trasmessi i dati personali le eventuali rettifiche o cancellazioni o limitazioni del trattamento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effettuate a norma dell'articolo 16, dell'articolo 17, paragrafo 1, e dell'articolo 18, </a:t>
            </a: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salvo che ciò si riveli impossibile o implichi uno sforzo sproporzionato. Il titolare del trattamento comunica all'interessato tali destinatari qualora l'interessato lo richieda.</a:t>
            </a:r>
          </a:p>
        </p:txBody>
      </p:sp>
      <p:pic>
        <p:nvPicPr>
          <p:cNvPr id="7" name="Immagine 6"/>
          <p:cNvPicPr>
            <a:picLocks noChangeAspect="1"/>
          </p:cNvPicPr>
          <p:nvPr/>
        </p:nvPicPr>
        <p:blipFill>
          <a:blip r:embed="rId2"/>
          <a:stretch>
            <a:fillRect/>
          </a:stretch>
        </p:blipFill>
        <p:spPr>
          <a:xfrm>
            <a:off x="11484000" y="72000"/>
            <a:ext cx="665891" cy="731622"/>
          </a:xfrm>
          <a:prstGeom prst="rect">
            <a:avLst/>
          </a:prstGeom>
        </p:spPr>
      </p:pic>
      <p:pic>
        <p:nvPicPr>
          <p:cNvPr id="8" name="Picture 4" descr="alert, bell, notice, notifications, notify, youtub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1218" y="2509"/>
            <a:ext cx="317146" cy="3171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Notifica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084325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E3187712-1871-4996-8AFE-FFA19BC27D7D}"/>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prstClr val="black">
                    <a:lumMod val="65000"/>
                    <a:lumOff val="35000"/>
                  </a:prstClr>
                </a:solidFill>
                <a:effectLst/>
                <a:uLnTx/>
                <a:uFillTx/>
                <a:latin typeface="Segoe UI Light"/>
                <a:ea typeface="+mj-ea"/>
                <a:cs typeface="+mj-cs"/>
              </a:rPr>
              <a:t>Articolo 20</a:t>
            </a:r>
            <a:endPar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89051042-FACF-4A02-9FB8-0245C5384662}"/>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Diritto alla portabilità dei dati (C68)</a:t>
            </a:r>
          </a:p>
        </p:txBody>
      </p:sp>
      <p:sp>
        <p:nvSpPr>
          <p:cNvPr id="6" name="Rettangolo 5">
            <a:extLst>
              <a:ext uri="{FF2B5EF4-FFF2-40B4-BE49-F238E27FC236}">
                <a16:creationId xmlns:a16="http://schemas.microsoft.com/office/drawing/2014/main" id="{064E48C1-5C7A-4F16-ABC6-BC29BCDCC5A5}"/>
              </a:ext>
            </a:extLst>
          </p:cNvPr>
          <p:cNvSpPr/>
          <p:nvPr/>
        </p:nvSpPr>
        <p:spPr>
          <a:xfrm>
            <a:off x="336001" y="1299942"/>
            <a:ext cx="11519999" cy="830997"/>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L'interessato ha il diritto di ricevere in un formato strutturato, di uso comune e leggibile da dispositivo automatico i dati personali che lo riguardano forniti a un titolare del trattamento e ha il diritto di trasmettere tali dati a un altro titolare del trattamento senza impedimenti da parte del titolare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del trattamento cui li ha forniti qualora:</a:t>
            </a:r>
          </a:p>
        </p:txBody>
      </p:sp>
      <p:sp>
        <p:nvSpPr>
          <p:cNvPr id="7" name="Rettangolo 6">
            <a:extLst>
              <a:ext uri="{FF2B5EF4-FFF2-40B4-BE49-F238E27FC236}">
                <a16:creationId xmlns:a16="http://schemas.microsoft.com/office/drawing/2014/main" id="{6F989FB8-4C2D-4571-A523-BC54BC7B1241}"/>
              </a:ext>
            </a:extLst>
          </p:cNvPr>
          <p:cNvSpPr/>
          <p:nvPr/>
        </p:nvSpPr>
        <p:spPr>
          <a:xfrm>
            <a:off x="336000" y="2130939"/>
            <a:ext cx="11519998" cy="861774"/>
          </a:xfrm>
          <a:prstGeom prst="rect">
            <a:avLst/>
          </a:prstGeom>
          <a:solidFill>
            <a:schemeClr val="bg2"/>
          </a:solidFill>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it-IT" sz="1600" b="1" i="0" u="none" strike="noStrike" kern="1200" cap="none" spc="0" normalizeH="0" baseline="0" noProof="0" dirty="0">
                <a:ln>
                  <a:noFill/>
                </a:ln>
                <a:solidFill>
                  <a:srgbClr val="00133A"/>
                </a:solidFill>
                <a:effectLst/>
                <a:uLnTx/>
                <a:uFillTx/>
                <a:latin typeface="Segoe UI Light"/>
                <a:ea typeface="+mn-ea"/>
                <a:cs typeface="+mn-cs"/>
              </a:rPr>
              <a:t>il trattamento si basi sul consenso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ai sensi dell'articolo 6, paragrafo 1, lettera a), o dell'articolo 9, paragrafo 2, lettera a), o su un contratto ai sensi dell'articolo 6, paragrafo 1, lettera b); e</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it-IT" sz="1600" b="1" i="0" u="none" strike="noStrike" kern="1200" cap="none" spc="0" normalizeH="0" baseline="0" noProof="0" dirty="0">
                <a:ln>
                  <a:noFill/>
                </a:ln>
                <a:solidFill>
                  <a:srgbClr val="00133A"/>
                </a:solidFill>
                <a:effectLst/>
                <a:uLnTx/>
                <a:uFillTx/>
                <a:latin typeface="Segoe UI Light"/>
                <a:ea typeface="+mn-ea"/>
                <a:cs typeface="+mn-cs"/>
              </a:rPr>
              <a:t>il trattamento sia effettuato con mezzi automatizzati</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a:t>
            </a:r>
          </a:p>
        </p:txBody>
      </p:sp>
      <p:sp>
        <p:nvSpPr>
          <p:cNvPr id="8" name="Rettangolo 7">
            <a:extLst>
              <a:ext uri="{FF2B5EF4-FFF2-40B4-BE49-F238E27FC236}">
                <a16:creationId xmlns:a16="http://schemas.microsoft.com/office/drawing/2014/main" id="{4759A028-81AF-4E2E-8F7A-8717119D18FA}"/>
              </a:ext>
            </a:extLst>
          </p:cNvPr>
          <p:cNvSpPr/>
          <p:nvPr/>
        </p:nvSpPr>
        <p:spPr>
          <a:xfrm>
            <a:off x="336001" y="2992713"/>
            <a:ext cx="11519999" cy="1600438"/>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Nell'esercitare i propri diritti relativamente alla portabilità dei dati a norma del paragrafo 1, </a:t>
            </a: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l'interessato ha il diritto di ottenere la trasmissione diretta dei dati personali da un titolare del trattamento all'altro, se tecnicamente fattibile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L'esercizio del diritto di cui al paragrafo 1 del presente articolo lascia impregiudicato l'articolo 17. Tale diritto non si applica al trattamento necessario per l'esecuzione di un compito di interesse pubblico o connesso all'esercizio di pubblici poteri di cui è investito il titolare del trattamento.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Il diritto di cui al paragrafo 1 non deve ledere i diritti e le libertà altrui.</a:t>
            </a:r>
          </a:p>
        </p:txBody>
      </p:sp>
      <p:pic>
        <p:nvPicPr>
          <p:cNvPr id="9" name="Immagine 8"/>
          <p:cNvPicPr>
            <a:picLocks noChangeAspect="1"/>
          </p:cNvPicPr>
          <p:nvPr/>
        </p:nvPicPr>
        <p:blipFill>
          <a:blip r:embed="rId2"/>
          <a:stretch>
            <a:fillRect/>
          </a:stretch>
        </p:blipFill>
        <p:spPr>
          <a:xfrm>
            <a:off x="11484000" y="72000"/>
            <a:ext cx="665891" cy="731622"/>
          </a:xfrm>
          <a:prstGeom prst="rect">
            <a:avLst/>
          </a:prstGeom>
        </p:spPr>
      </p:pic>
      <p:sp>
        <p:nvSpPr>
          <p:cNvPr id="10"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Formato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dati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di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comune</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1" name="Rectangle 4">
            <a:extLst>
              <a:ext uri="{FF2B5EF4-FFF2-40B4-BE49-F238E27FC236}">
                <a16:creationId xmlns:a16="http://schemas.microsoft.com/office/drawing/2014/main" id="{D69037FB-F423-4228-9F84-BD168DAA0D20}"/>
              </a:ext>
            </a:extLst>
          </p:cNvPr>
          <p:cNvSpPr/>
          <p:nvPr/>
        </p:nvSpPr>
        <p:spPr bwMode="auto">
          <a:xfrm>
            <a:off x="4263695" y="5760000"/>
            <a:ext cx="3816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Trasmissione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diretta</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dei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dati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3998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89756253-640A-48A7-96A1-D0B945CFC5DC}"/>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Articolo 21</a:t>
            </a:r>
          </a:p>
        </p:txBody>
      </p:sp>
      <p:sp>
        <p:nvSpPr>
          <p:cNvPr id="5" name="Rettangolo 4">
            <a:extLst>
              <a:ext uri="{FF2B5EF4-FFF2-40B4-BE49-F238E27FC236}">
                <a16:creationId xmlns:a16="http://schemas.microsoft.com/office/drawing/2014/main" id="{C5F13E7B-3220-41A9-AEE0-2641AD288493}"/>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Diritto di opposizione (C69, C70)</a:t>
            </a:r>
          </a:p>
        </p:txBody>
      </p:sp>
      <p:sp>
        <p:nvSpPr>
          <p:cNvPr id="6" name="Rettangolo 5">
            <a:extLst>
              <a:ext uri="{FF2B5EF4-FFF2-40B4-BE49-F238E27FC236}">
                <a16:creationId xmlns:a16="http://schemas.microsoft.com/office/drawing/2014/main" id="{A58254DF-FB3E-4434-B195-E69599D5474D}"/>
              </a:ext>
            </a:extLst>
          </p:cNvPr>
          <p:cNvSpPr/>
          <p:nvPr/>
        </p:nvSpPr>
        <p:spPr>
          <a:xfrm>
            <a:off x="335999" y="1229673"/>
            <a:ext cx="11519999" cy="4278094"/>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L'interessato ha il diritto di opporsi in qualsiasi momento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per motivi connessi alla sua situazione particolare, </a:t>
            </a: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al trattamento dei dati personali</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che lo riguardano ai sensi dell'articolo 6, paragrafo 1, lettere e) o f), </a:t>
            </a: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compresa la profilazione sulla base di tali disposizioni. Il titolare del trattamento si astiene dal trattare ulteriormente i dati personali salvo che egli dimostri l'esistenza di motivi legittimi</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cogenti per procedere al trattamento che prevalgono sugli interessi, sui diritti e sulle libertà dell'interessato oppure per l'accertamento, l'esercizio o la difesa di un diritto in sede giudiziaria.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1" i="0" u="none" strike="noStrike" kern="1200" cap="none" spc="0" normalizeH="0" baseline="0" noProof="0" dirty="0">
                <a:ln>
                  <a:noFill/>
                </a:ln>
                <a:solidFill>
                  <a:srgbClr val="00133A"/>
                </a:solidFill>
                <a:effectLst/>
                <a:uLnTx/>
                <a:uFillTx/>
                <a:latin typeface="Segoe UI Light"/>
                <a:ea typeface="+mn-ea"/>
                <a:cs typeface="+mn-cs"/>
              </a:rPr>
              <a:t>Qualora i dati personali siano trattati per finalità di marketing diretto, l'interessato ha il diritto di opporsi in qualsiasi momento al trattamento dei dati personali che lo riguardano effettuato per tali finalità, compresa la profilazione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nella misura in cui sia connessa a tale marketing diretto.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1" i="0" u="none" strike="noStrike" kern="1200" cap="none" spc="0" normalizeH="0" baseline="0" noProof="0" dirty="0">
                <a:ln>
                  <a:noFill/>
                </a:ln>
                <a:solidFill>
                  <a:srgbClr val="00133A"/>
                </a:solidFill>
                <a:effectLst/>
                <a:uLnTx/>
                <a:uFillTx/>
                <a:latin typeface="Segoe UI Light"/>
                <a:ea typeface="+mn-ea"/>
                <a:cs typeface="+mn-cs"/>
              </a:rPr>
              <a:t>Qualora l'interessato si opponga al trattamento per finalità di marketing diretto, i dati personali non sono più oggetto di trattamento per tali finalità</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Il diritto di cui ai paragrafi 1 e 2 è esplicitamente portato all'attenzione dell'interessato ed è presentato chiaramente e separatamente da qualsiasi altra informazione al più tardi al momento della prima comunicazione con l'interessato.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Nel contesto dell'utilizzo di servizi della società dell'informazione e fatta salva la direttiva 2002/58/CE,</a:t>
            </a:r>
            <a:r>
              <a:rPr kumimoji="0" lang="it-IT" sz="1600" b="1" i="0" u="none" strike="noStrike" kern="1200" cap="none" spc="0" normalizeH="0" baseline="0" noProof="0" dirty="0">
                <a:ln>
                  <a:noFill/>
                </a:ln>
                <a:solidFill>
                  <a:srgbClr val="00133A"/>
                </a:solidFill>
                <a:effectLst/>
                <a:uLnTx/>
                <a:uFillTx/>
                <a:latin typeface="Segoe UI Light"/>
                <a:ea typeface="+mn-ea"/>
                <a:cs typeface="+mn-cs"/>
              </a:rPr>
              <a:t> l'interessato può esercitare il proprio diritto di opposizione con mezzi automatizzati che utilizzano specifiche tecniche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Qualora i dati personali siano trattati a fini di ricerca scientifica o storica o a fini statistici a norma dell'articolo 89, paragrafo 1, l'interessato, per motivi connessi alla sua situazione particolare, ha il diritto di opporsi al trattamento di dati personali che lo riguardano, salvo se il trattamento è necessario per l'esecuzione di un compito di interesse pubblico.</a:t>
            </a:r>
          </a:p>
        </p:txBody>
      </p:sp>
      <p:pic>
        <p:nvPicPr>
          <p:cNvPr id="7" name="Immagine 6">
            <a:extLst>
              <a:ext uri="{FF2B5EF4-FFF2-40B4-BE49-F238E27FC236}">
                <a16:creationId xmlns:a16="http://schemas.microsoft.com/office/drawing/2014/main" id="{D8D3E584-B2BE-40D0-AE7E-DC66D689C6BF}"/>
              </a:ext>
            </a:extLst>
          </p:cNvPr>
          <p:cNvPicPr>
            <a:picLocks noChangeAspect="1"/>
          </p:cNvPicPr>
          <p:nvPr/>
        </p:nvPicPr>
        <p:blipFill>
          <a:blip r:embed="rId2"/>
          <a:stretch>
            <a:fillRect/>
          </a:stretch>
        </p:blipFill>
        <p:spPr>
          <a:xfrm>
            <a:off x="11484000" y="72000"/>
            <a:ext cx="665891" cy="731622"/>
          </a:xfrm>
          <a:prstGeom prst="rect">
            <a:avLst/>
          </a:prstGeom>
        </p:spPr>
      </p:pic>
      <p:sp>
        <p:nvSpPr>
          <p:cNvPr id="8"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Blocco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del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trattamento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dei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dati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200529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9C1C45B-62AC-4FFA-B0DA-D890DE4A6C2B}"/>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Articolo</a:t>
            </a:r>
            <a:r>
              <a:rPr kumimoji="0" lang="it-IT" sz="4400" b="1" i="0" u="none" strike="noStrike" kern="1200" cap="none" spc="0" normalizeH="0" baseline="0" noProof="0" dirty="0">
                <a:ln>
                  <a:noFill/>
                </a:ln>
                <a:solidFill>
                  <a:srgbClr val="00133A"/>
                </a:solidFill>
                <a:effectLst/>
                <a:uLnTx/>
                <a:uFillTx/>
                <a:latin typeface="Segoe UI Light"/>
                <a:ea typeface="+mj-ea"/>
                <a:cs typeface="+mj-cs"/>
              </a:rPr>
              <a:t> 22</a:t>
            </a:r>
          </a:p>
        </p:txBody>
      </p:sp>
      <p:sp>
        <p:nvSpPr>
          <p:cNvPr id="5" name="Rettangolo 4">
            <a:extLst>
              <a:ext uri="{FF2B5EF4-FFF2-40B4-BE49-F238E27FC236}">
                <a16:creationId xmlns:a16="http://schemas.microsoft.com/office/drawing/2014/main" id="{2AF489EF-6D35-4AF8-B795-89E9BF06F5E3}"/>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Processo decisionale automatizzato relativo alle persone fisiche, compresa la profilazione (C71, C72)</a:t>
            </a:r>
          </a:p>
        </p:txBody>
      </p:sp>
      <p:pic>
        <p:nvPicPr>
          <p:cNvPr id="6" name="Immagine 5">
            <a:extLst>
              <a:ext uri="{FF2B5EF4-FFF2-40B4-BE49-F238E27FC236}">
                <a16:creationId xmlns:a16="http://schemas.microsoft.com/office/drawing/2014/main" id="{3D136376-25FD-4483-ADFC-8324439BD1A0}"/>
              </a:ext>
            </a:extLst>
          </p:cNvPr>
          <p:cNvPicPr>
            <a:picLocks noChangeAspect="1"/>
          </p:cNvPicPr>
          <p:nvPr/>
        </p:nvPicPr>
        <p:blipFill>
          <a:blip r:embed="rId2"/>
          <a:stretch>
            <a:fillRect/>
          </a:stretch>
        </p:blipFill>
        <p:spPr>
          <a:xfrm>
            <a:off x="11484000" y="72000"/>
            <a:ext cx="665891" cy="731622"/>
          </a:xfrm>
          <a:prstGeom prst="rect">
            <a:avLst/>
          </a:prstGeom>
        </p:spPr>
      </p:pic>
      <p:sp>
        <p:nvSpPr>
          <p:cNvPr id="7" name="Rettangolo 6">
            <a:extLst>
              <a:ext uri="{FF2B5EF4-FFF2-40B4-BE49-F238E27FC236}">
                <a16:creationId xmlns:a16="http://schemas.microsoft.com/office/drawing/2014/main" id="{27AB1FE5-02BA-459E-88F6-BDFA09316FF3}"/>
              </a:ext>
            </a:extLst>
          </p:cNvPr>
          <p:cNvSpPr/>
          <p:nvPr/>
        </p:nvSpPr>
        <p:spPr>
          <a:xfrm>
            <a:off x="336000" y="1255614"/>
            <a:ext cx="11444196" cy="861774"/>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L'interessato ha il diritto di non essere sottoposto a una decisione basata unicamente sul trattamento automatizzato, compresa la profilazione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che produca effetti giuridici che lo riguardano o che incida in modo analogo significativamente sulla sua persona.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Il paragrafo 1 non si applica nel caso in cui la decisione:</a:t>
            </a:r>
          </a:p>
        </p:txBody>
      </p:sp>
      <p:sp>
        <p:nvSpPr>
          <p:cNvPr id="8" name="Rettangolo 7">
            <a:extLst>
              <a:ext uri="{FF2B5EF4-FFF2-40B4-BE49-F238E27FC236}">
                <a16:creationId xmlns:a16="http://schemas.microsoft.com/office/drawing/2014/main" id="{F958242E-03ED-4EE2-B7B2-6E22335E5C12}"/>
              </a:ext>
            </a:extLst>
          </p:cNvPr>
          <p:cNvSpPr/>
          <p:nvPr/>
        </p:nvSpPr>
        <p:spPr>
          <a:xfrm>
            <a:off x="335999" y="2117388"/>
            <a:ext cx="11444195" cy="1107996"/>
          </a:xfrm>
          <a:prstGeom prst="rect">
            <a:avLst/>
          </a:prstGeom>
          <a:solidFill>
            <a:schemeClr val="bg2"/>
          </a:solidFill>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sia necessaria per la conclusione o l'esecuzione di un contratto tra l'interessato e un titolare del trattamento;</a:t>
            </a:r>
          </a:p>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sia autorizzata dal diritto dell'Unione o dello Stato membro cui è soggetto il titolare del trattamento, che precisa altresì misure adeguate a tutela dei diritti, delle libertà e dei legittimi interessi dell'interessato;</a:t>
            </a:r>
          </a:p>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si basi sul consenso esplicito dell'interessato.</a:t>
            </a:r>
          </a:p>
        </p:txBody>
      </p:sp>
      <p:sp>
        <p:nvSpPr>
          <p:cNvPr id="9" name="Rettangolo 8">
            <a:extLst>
              <a:ext uri="{FF2B5EF4-FFF2-40B4-BE49-F238E27FC236}">
                <a16:creationId xmlns:a16="http://schemas.microsoft.com/office/drawing/2014/main" id="{178BA8F2-E0C6-4B98-8CB1-D7B99B1814A9}"/>
              </a:ext>
            </a:extLst>
          </p:cNvPr>
          <p:cNvSpPr/>
          <p:nvPr/>
        </p:nvSpPr>
        <p:spPr>
          <a:xfrm>
            <a:off x="336000" y="3221207"/>
            <a:ext cx="11444194" cy="1569660"/>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Nei casi di cui al paragrafo 2, lettere a) e c), </a:t>
            </a: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il titolare del trattamento attua misure appropriate per tutelare i diritti, le libertà e i legittimi interessi dell'interessato, almeno il diritto di ottenere l'intervento umano da parte del titolare del trattamento, di esprimere la propria opinione e di contestare la decisione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it-IT" sz="1600" b="0" i="0" u="none" strike="noStrike" kern="1200" cap="none" spc="0" normalizeH="0" baseline="0" noProof="0" dirty="0">
                <a:ln>
                  <a:noFill/>
                </a:ln>
                <a:solidFill>
                  <a:srgbClr val="00133A"/>
                </a:solidFill>
                <a:effectLst/>
                <a:uLnTx/>
                <a:uFillTx/>
                <a:latin typeface="Segoe UI Light"/>
                <a:ea typeface="+mn-ea"/>
                <a:cs typeface="+mn-cs"/>
              </a:rPr>
              <a:t>Le decisioni di cui al paragrafo 2 non si basano sulle categorie particolari di dati personali di cui all'articolo 9, paragrafo 1, a meno che non sia d'applicazione l'articolo 9, paragrafo 2, lettere a) o g), e non siano in vigore misure adeguate a tutela dei diritti, delle libertà e dei legittimi interessi dell'interessato.</a:t>
            </a:r>
          </a:p>
        </p:txBody>
      </p:sp>
      <p:sp>
        <p:nvSpPr>
          <p:cNvPr id="10"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Bypass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decisioni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automatizzate</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216129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7587B1DF-FF04-45F2-BDC7-AC51DCEEEC51}"/>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Articolo 25</a:t>
            </a:r>
          </a:p>
        </p:txBody>
      </p:sp>
      <p:sp>
        <p:nvSpPr>
          <p:cNvPr id="12" name="Rettangolo 11">
            <a:extLst>
              <a:ext uri="{FF2B5EF4-FFF2-40B4-BE49-F238E27FC236}">
                <a16:creationId xmlns:a16="http://schemas.microsoft.com/office/drawing/2014/main" id="{464EB194-8815-4E96-B0C3-76EF786C9839}"/>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Protezione dei dati fin dalla progettazione e protezione dei dati per impostazione predefinita (C75-C78)</a:t>
            </a:r>
          </a:p>
        </p:txBody>
      </p:sp>
      <p:sp>
        <p:nvSpPr>
          <p:cNvPr id="13" name="Rettangolo 12">
            <a:extLst>
              <a:ext uri="{FF2B5EF4-FFF2-40B4-BE49-F238E27FC236}">
                <a16:creationId xmlns:a16="http://schemas.microsoft.com/office/drawing/2014/main" id="{F6C00347-2239-40B7-9583-3ED861E69403}"/>
              </a:ext>
            </a:extLst>
          </p:cNvPr>
          <p:cNvSpPr/>
          <p:nvPr/>
        </p:nvSpPr>
        <p:spPr>
          <a:xfrm>
            <a:off x="335999" y="1265052"/>
            <a:ext cx="11444197" cy="3847207"/>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1" i="0" u="none" strike="noStrike" kern="1200" cap="none" spc="0" normalizeH="0" baseline="0" noProof="0" dirty="0">
                <a:ln>
                  <a:noFill/>
                </a:ln>
                <a:solidFill>
                  <a:srgbClr val="00133A"/>
                </a:solidFill>
                <a:effectLst/>
                <a:uLnTx/>
                <a:uFillTx/>
                <a:latin typeface="Segoe UI Light"/>
                <a:ea typeface="+mn-ea"/>
                <a:cs typeface="+mn-cs"/>
              </a:rPr>
              <a:t>Tenendo conto dello stato dell'arte e dei costi di attuazione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nonché della </a:t>
            </a:r>
            <a:r>
              <a:rPr kumimoji="0" lang="it-IT" sz="1600" b="1" i="0" u="none" strike="noStrike" kern="1200" cap="none" spc="0" normalizeH="0" baseline="0" noProof="0" dirty="0">
                <a:ln>
                  <a:noFill/>
                </a:ln>
                <a:solidFill>
                  <a:srgbClr val="00133A"/>
                </a:solidFill>
                <a:effectLst/>
                <a:uLnTx/>
                <a:uFillTx/>
                <a:latin typeface="Segoe UI Light"/>
                <a:ea typeface="+mn-ea"/>
                <a:cs typeface="+mn-cs"/>
              </a:rPr>
              <a:t>natura</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dell'</a:t>
            </a:r>
            <a:r>
              <a:rPr kumimoji="0" lang="it-IT" sz="1600" b="1" i="0" u="none" strike="noStrike" kern="1200" cap="none" spc="0" normalizeH="0" baseline="0" noProof="0" dirty="0">
                <a:ln>
                  <a:noFill/>
                </a:ln>
                <a:solidFill>
                  <a:srgbClr val="00133A"/>
                </a:solidFill>
                <a:effectLst/>
                <a:uLnTx/>
                <a:uFillTx/>
                <a:latin typeface="Segoe UI Light"/>
                <a:ea typeface="+mn-ea"/>
                <a:cs typeface="+mn-cs"/>
              </a:rPr>
              <a:t>ambito di applicazione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del </a:t>
            </a:r>
            <a:r>
              <a:rPr kumimoji="0" lang="it-IT" sz="1600" b="1" i="0" u="none" strike="noStrike" kern="1200" cap="none" spc="0" normalizeH="0" baseline="0" noProof="0" dirty="0">
                <a:ln>
                  <a:noFill/>
                </a:ln>
                <a:solidFill>
                  <a:srgbClr val="00133A"/>
                </a:solidFill>
                <a:effectLst/>
                <a:uLnTx/>
                <a:uFillTx/>
                <a:latin typeface="Segoe UI Light"/>
                <a:ea typeface="+mn-ea"/>
                <a:cs typeface="+mn-cs"/>
              </a:rPr>
              <a:t>contesto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e delle </a:t>
            </a:r>
            <a:r>
              <a:rPr kumimoji="0" lang="it-IT" sz="1600" b="1" i="0" u="none" strike="noStrike" kern="1200" cap="none" spc="0" normalizeH="0" baseline="0" noProof="0" dirty="0">
                <a:ln>
                  <a:noFill/>
                </a:ln>
                <a:solidFill>
                  <a:srgbClr val="00133A"/>
                </a:solidFill>
                <a:effectLst/>
                <a:uLnTx/>
                <a:uFillTx/>
                <a:latin typeface="Segoe UI Light"/>
                <a:ea typeface="+mn-ea"/>
                <a:cs typeface="+mn-cs"/>
              </a:rPr>
              <a:t>finalità del trattamento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come anche dei </a:t>
            </a:r>
            <a:r>
              <a:rPr kumimoji="0" lang="it-IT" sz="1600" b="1" i="0" u="none" strike="noStrike" kern="1200" cap="none" spc="0" normalizeH="0" baseline="0" noProof="0" dirty="0">
                <a:ln>
                  <a:noFill/>
                </a:ln>
                <a:solidFill>
                  <a:srgbClr val="00133A"/>
                </a:solidFill>
                <a:effectLst/>
                <a:uLnTx/>
                <a:uFillTx/>
                <a:latin typeface="Segoe UI Light"/>
                <a:ea typeface="+mn-ea"/>
                <a:cs typeface="+mn-cs"/>
              </a:rPr>
              <a:t>rischi aventi probabilità e gravità diverse per i diritti e le libertà delle persone fisiche costituiti dal trattamento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a:t>
            </a:r>
            <a:r>
              <a:rPr kumimoji="0" lang="it-IT" sz="1600" b="1" i="0" u="none" strike="noStrike" kern="1200" cap="none" spc="0" normalizeH="0" baseline="0" noProof="0" dirty="0">
                <a:ln>
                  <a:noFill/>
                </a:ln>
                <a:solidFill>
                  <a:srgbClr val="00133A"/>
                </a:solidFill>
                <a:effectLst/>
                <a:uLnTx/>
                <a:uFillTx/>
                <a:latin typeface="Segoe UI Light"/>
                <a:ea typeface="+mn-ea"/>
                <a:cs typeface="+mn-cs"/>
              </a:rPr>
              <a:t>sia al momento di determinare i mezzi del trattamento sia all'atto del trattamento stesso </a:t>
            </a: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il titolare del trattamento mette in atto misure tecniche e organizzative adeguate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quali la </a:t>
            </a:r>
            <a:r>
              <a:rPr kumimoji="0" lang="it-IT" sz="1600" b="1" i="0" u="none" strike="noStrike" kern="1200" cap="none" spc="0" normalizeH="0" baseline="0" noProof="0" dirty="0" err="1">
                <a:ln>
                  <a:noFill/>
                </a:ln>
                <a:solidFill>
                  <a:srgbClr val="00133A"/>
                </a:solidFill>
                <a:effectLst/>
                <a:highlight>
                  <a:srgbClr val="FFFF00"/>
                </a:highlight>
                <a:uLnTx/>
                <a:uFillTx/>
                <a:latin typeface="Segoe UI Light"/>
                <a:ea typeface="+mn-ea"/>
                <a:cs typeface="Times New Roman" panose="02020603050405020304" pitchFamily="18" charset="0"/>
              </a:rPr>
              <a:t>pseudonimizzazione</a:t>
            </a: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 volte ad attuare in modo efficace i principi di protezione dei dati, quali la minimizzazione, e a integrare nel trattamento le necessarie garanzie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al fine di soddisfare i requisiti del presente regolamento e tutelare i diritti degli interessati.</a:t>
            </a:r>
            <a:br>
              <a:rPr kumimoji="0" lang="it-IT" sz="1600" b="0" i="0" u="none" strike="noStrike" kern="1200" cap="none" spc="0" normalizeH="0" baseline="0" noProof="0" dirty="0">
                <a:ln>
                  <a:noFill/>
                </a:ln>
                <a:solidFill>
                  <a:srgbClr val="00133A"/>
                </a:solidFill>
                <a:effectLst/>
                <a:uLnTx/>
                <a:uFillTx/>
                <a:latin typeface="Segoe UI Light"/>
                <a:ea typeface="+mn-ea"/>
                <a:cs typeface="+mn-cs"/>
              </a:rPr>
            </a:br>
            <a:endParaRPr kumimoji="0" lang="it-IT" sz="1600" b="0" i="0" u="none" strike="noStrike" kern="1200" cap="none" spc="0" normalizeH="0" baseline="0" noProof="0" dirty="0">
              <a:ln>
                <a:noFill/>
              </a:ln>
              <a:solidFill>
                <a:srgbClr val="00133A"/>
              </a:solidFill>
              <a:effectLst/>
              <a:uLnTx/>
              <a:uFillTx/>
              <a:latin typeface="Segoe UI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Il titolare del trattamento mette in atto misure tecniche e organizzative adeguate per garantire che siano trattati, per impostazione predefinita, solo i dati personali necessari per ogni specifica finalità del trattamento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a:t>
            </a:r>
            <a:r>
              <a:rPr kumimoji="0" lang="it-IT" sz="1600" b="1" i="0" u="none" strike="noStrike" kern="1200" cap="none" spc="0" normalizeH="0" baseline="0" noProof="0" dirty="0">
                <a:ln>
                  <a:noFill/>
                </a:ln>
                <a:solidFill>
                  <a:srgbClr val="00133A"/>
                </a:solidFill>
                <a:effectLst/>
                <a:uLnTx/>
                <a:uFillTx/>
                <a:latin typeface="Segoe UI Light"/>
                <a:ea typeface="+mn-ea"/>
                <a:cs typeface="+mn-cs"/>
              </a:rPr>
              <a:t>Tale obbligo vale per la quantità dei dati personali raccolti, la portata del trattamento, il periodo di conservazione e l'accessibilità</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In particolare, </a:t>
            </a: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dette misure garantiscono che, per impostazione predefinita, non siano resi accessibili dati personali a un numero indefinito di persone fisiche senza l'intervento della persona fisica</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a:t>
            </a:r>
            <a:br>
              <a:rPr kumimoji="0" lang="it-IT" sz="1600" b="0" i="0" u="none" strike="noStrike" kern="1200" cap="none" spc="0" normalizeH="0" baseline="0" noProof="0" dirty="0">
                <a:ln>
                  <a:noFill/>
                </a:ln>
                <a:solidFill>
                  <a:srgbClr val="00133A"/>
                </a:solidFill>
                <a:effectLst/>
                <a:uLnTx/>
                <a:uFillTx/>
                <a:latin typeface="Segoe UI Light"/>
                <a:ea typeface="+mn-ea"/>
                <a:cs typeface="+mn-cs"/>
              </a:rPr>
            </a:br>
            <a:endParaRPr kumimoji="0" lang="it-IT" sz="1600" b="0" i="0" u="none" strike="noStrike" kern="1200" cap="none" spc="0" normalizeH="0" baseline="0" noProof="0" dirty="0">
              <a:ln>
                <a:noFill/>
              </a:ln>
              <a:solidFill>
                <a:srgbClr val="00133A"/>
              </a:solidFill>
              <a:effectLst/>
              <a:uLnTx/>
              <a:uFillTx/>
              <a:latin typeface="Segoe UI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1" i="0" u="none" strike="noStrike" kern="1200" cap="none" spc="0" normalizeH="0" baseline="0" noProof="0" dirty="0">
                <a:ln>
                  <a:noFill/>
                </a:ln>
                <a:solidFill>
                  <a:srgbClr val="00133A"/>
                </a:solidFill>
                <a:effectLst/>
                <a:uLnTx/>
                <a:uFillTx/>
                <a:latin typeface="Segoe UI Light"/>
                <a:ea typeface="+mn-ea"/>
                <a:cs typeface="+mn-cs"/>
              </a:rPr>
              <a:t>Un meccanismo di certificazione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approvato ai sensi dell'articolo 42 </a:t>
            </a:r>
            <a:r>
              <a:rPr kumimoji="0" lang="it-IT" sz="1600" b="1" i="0" u="none" strike="noStrike" kern="1200" cap="none" spc="0" normalizeH="0" baseline="0" noProof="0" dirty="0">
                <a:ln>
                  <a:noFill/>
                </a:ln>
                <a:solidFill>
                  <a:srgbClr val="00133A"/>
                </a:solidFill>
                <a:effectLst/>
                <a:uLnTx/>
                <a:uFillTx/>
                <a:latin typeface="Segoe UI Light"/>
                <a:ea typeface="+mn-ea"/>
                <a:cs typeface="+mn-cs"/>
              </a:rPr>
              <a:t>può essere utilizzato come elemento per dimostrare la conformità</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ai requisiti di cui ai paragrafi 1 e 2 del presente articolo.</a:t>
            </a:r>
          </a:p>
        </p:txBody>
      </p:sp>
      <p:sp>
        <p:nvSpPr>
          <p:cNvPr id="14" name="Rectangle 4">
            <a:extLst>
              <a:ext uri="{FF2B5EF4-FFF2-40B4-BE49-F238E27FC236}">
                <a16:creationId xmlns:a16="http://schemas.microsoft.com/office/drawing/2014/main" id="{D69037FB-F423-4228-9F84-BD168DAA0D20}"/>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Pseudonimizzazione</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5" name="Rectangle 4">
            <a:extLst>
              <a:ext uri="{FF2B5EF4-FFF2-40B4-BE49-F238E27FC236}">
                <a16:creationId xmlns:a16="http://schemas.microsoft.com/office/drawing/2014/main" id="{41FB2E57-7A3A-4304-94FF-4EAE1415553C}"/>
              </a:ext>
            </a:extLst>
          </p:cNvPr>
          <p:cNvSpPr/>
          <p:nvPr/>
        </p:nvSpPr>
        <p:spPr bwMode="auto">
          <a:xfrm>
            <a:off x="4188000" y="5760000"/>
            <a:ext cx="3816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Trattamento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dei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soli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dati</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necessari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 name="Rectangle 4">
            <a:extLst>
              <a:ext uri="{FF2B5EF4-FFF2-40B4-BE49-F238E27FC236}">
                <a16:creationId xmlns:a16="http://schemas.microsoft.com/office/drawing/2014/main" id="{BA720E62-CC92-4A52-BF99-F2C9F2134111}"/>
              </a:ext>
            </a:extLst>
          </p:cNvPr>
          <p:cNvSpPr/>
          <p:nvPr/>
        </p:nvSpPr>
        <p:spPr bwMode="auto">
          <a:xfrm>
            <a:off x="8040000" y="5760000"/>
            <a:ext cx="3816000" cy="553998"/>
          </a:xfrm>
          <a:prstGeom prst="rect">
            <a:avLst/>
          </a:prstGeom>
          <a:solidFill>
            <a:srgbClr val="0070C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Accessibilità</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limitata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17" name="Immagine 16"/>
          <p:cNvPicPr>
            <a:picLocks noChangeAspect="1"/>
          </p:cNvPicPr>
          <p:nvPr/>
        </p:nvPicPr>
        <p:blipFill>
          <a:blip r:embed="rId2"/>
          <a:stretch>
            <a:fillRect/>
          </a:stretch>
        </p:blipFill>
        <p:spPr>
          <a:xfrm>
            <a:off x="11484000" y="72000"/>
            <a:ext cx="665891" cy="731622"/>
          </a:xfrm>
          <a:prstGeom prst="rect">
            <a:avLst/>
          </a:prstGeom>
        </p:spPr>
      </p:pic>
    </p:spTree>
    <p:extLst>
      <p:ext uri="{BB962C8B-B14F-4D97-AF65-F5344CB8AC3E}">
        <p14:creationId xmlns:p14="http://schemas.microsoft.com/office/powerpoint/2010/main" val="3463138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813CBAF-3BAB-42C4-8A13-D766AF72B05D}"/>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rgbClr val="00133A"/>
                </a:solidFill>
                <a:effectLst/>
                <a:uLnTx/>
                <a:uFillTx/>
                <a:latin typeface="Segoe UI Light"/>
                <a:ea typeface="+mj-ea"/>
                <a:cs typeface="+mj-cs"/>
              </a:rPr>
              <a:t>Articolo 32 Paragrafo 1</a:t>
            </a:r>
            <a:endParaRPr kumimoji="0" lang="it-IT" sz="4400" b="1" i="0" u="none" strike="noStrike" kern="1200" cap="none" spc="0" normalizeH="0" baseline="0" noProof="0" dirty="0">
              <a:ln>
                <a:noFill/>
              </a:ln>
              <a:solidFill>
                <a:srgbClr val="00133A"/>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10459F10-8FAA-4F26-A911-93317E0DECF2}"/>
              </a:ext>
            </a:extLst>
          </p:cNvPr>
          <p:cNvSpPr/>
          <p:nvPr/>
        </p:nvSpPr>
        <p:spPr>
          <a:xfrm>
            <a:off x="336000" y="1305341"/>
            <a:ext cx="11520000" cy="4247317"/>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Tenendo conto dello stato dell'arte e dei costi di attuazione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nonché della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natura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dell'</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oggetto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del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contesto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e delle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finalità del trattamento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come anche del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rischio di varia probabilità e gravità per i diritti e le libertà delle persone fisiche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il titolare del trattamento e il responsabile del trattamento mettono in atto </a:t>
            </a: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misure tecniche e organizzative adeguate per garantire un livello di sicurezza adeguato al rischio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che comprendono, tra le altre, se del caso:</a:t>
            </a:r>
          </a:p>
          <a:p>
            <a:pPr marL="342900" marR="0" lvl="0" indent="-342900" algn="l" defTabSz="914400" rtl="0" eaLnBrk="1" fontAlgn="auto" latinLnBrk="0" hangingPunct="1">
              <a:lnSpc>
                <a:spcPct val="100000"/>
              </a:lnSpc>
              <a:spcBef>
                <a:spcPts val="0"/>
              </a:spcBef>
              <a:spcAft>
                <a:spcPts val="0"/>
              </a:spcAft>
              <a:buClrTx/>
              <a:buSzTx/>
              <a:buFontTx/>
              <a:buAutoNum type="alphaLcParenR"/>
              <a:tabLst/>
              <a:defRPr/>
            </a:pPr>
            <a:endParaRPr kumimoji="0" lang="it-IT" sz="1800" b="0" i="0" u="none" strike="noStrike" kern="1200" cap="none" spc="0" normalizeH="0" baseline="0" noProof="0" dirty="0">
              <a:ln>
                <a:noFill/>
              </a:ln>
              <a:solidFill>
                <a:srgbClr val="00133A"/>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a) la </a:t>
            </a:r>
            <a:r>
              <a:rPr kumimoji="0" lang="it-IT" sz="1800" b="1" i="0" u="none" strike="noStrike" kern="1200" cap="none" spc="0" normalizeH="0" baseline="0" noProof="0" dirty="0" err="1">
                <a:ln>
                  <a:noFill/>
                </a:ln>
                <a:solidFill>
                  <a:srgbClr val="00133A"/>
                </a:solidFill>
                <a:effectLst/>
                <a:highlight>
                  <a:srgbClr val="FFFF00"/>
                </a:highlight>
                <a:uLnTx/>
                <a:uFillTx/>
                <a:latin typeface="Segoe UI Light"/>
                <a:ea typeface="+mn-ea"/>
                <a:cs typeface="Times New Roman" panose="02020603050405020304" pitchFamily="18" charset="0"/>
              </a:rPr>
              <a:t>pseudonimizzazione</a:t>
            </a: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 e la cifratura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dei dati personali;</a:t>
            </a:r>
          </a:p>
          <a:p>
            <a:pPr marL="342900" marR="0" lvl="0" indent="-342900" algn="l" defTabSz="914400" rtl="0" eaLnBrk="1" fontAlgn="auto" latinLnBrk="0" hangingPunct="1">
              <a:lnSpc>
                <a:spcPct val="100000"/>
              </a:lnSpc>
              <a:spcBef>
                <a:spcPts val="0"/>
              </a:spcBef>
              <a:spcAft>
                <a:spcPts val="0"/>
              </a:spcAft>
              <a:buClrTx/>
              <a:buSzTx/>
              <a:buFont typeface="+mj-lt"/>
              <a:buAutoNum type="alphaLcParenR"/>
              <a:tabLst/>
              <a:defRPr/>
            </a:pPr>
            <a:endParaRPr kumimoji="0" lang="it-IT" sz="1800" b="0" i="0" u="none" strike="noStrike" kern="1200" cap="none" spc="0" normalizeH="0" baseline="0" noProof="0" dirty="0">
              <a:ln>
                <a:noFill/>
              </a:ln>
              <a:solidFill>
                <a:srgbClr val="00133A"/>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b) la </a:t>
            </a: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capacità di assicurare su base permanente la riservatezza, l'integrità, la disponibilità e la resilienza dei sistemi e dei servizi di trattamento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133A"/>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c) la </a:t>
            </a: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capacità di ripristinare tempestivamente la disponibilità e l'accesso dei dati personali in caso di incidente fisico o tecnico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00133A"/>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d) una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procedura per testare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verificare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e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valutare regolarmente l'efficacia delle misure tecniche e organizzative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al fine di garantire la sicurezza del trattamento.</a:t>
            </a:r>
          </a:p>
        </p:txBody>
      </p:sp>
      <p:sp>
        <p:nvSpPr>
          <p:cNvPr id="6" name="Rectangle 4">
            <a:extLst>
              <a:ext uri="{FF2B5EF4-FFF2-40B4-BE49-F238E27FC236}">
                <a16:creationId xmlns:a16="http://schemas.microsoft.com/office/drawing/2014/main" id="{C462951E-86D2-43FF-A477-BB6B347F2D3F}"/>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Pseudonimizzazione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e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Cifratura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 name="Rectangle 4">
            <a:extLst>
              <a:ext uri="{FF2B5EF4-FFF2-40B4-BE49-F238E27FC236}">
                <a16:creationId xmlns:a16="http://schemas.microsoft.com/office/drawing/2014/main" id="{9F5570D1-EC92-4139-8182-95E4CF49C864}"/>
              </a:ext>
            </a:extLst>
          </p:cNvPr>
          <p:cNvSpPr/>
          <p:nvPr/>
        </p:nvSpPr>
        <p:spPr bwMode="auto">
          <a:xfrm>
            <a:off x="4224001" y="5760000"/>
            <a:ext cx="5513385"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it-IT"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Riservatezza, Integrità, Disponibilità e Resilienza </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8" name="Rectangle 4">
            <a:extLst>
              <a:ext uri="{FF2B5EF4-FFF2-40B4-BE49-F238E27FC236}">
                <a16:creationId xmlns:a16="http://schemas.microsoft.com/office/drawing/2014/main" id="{AC863861-389D-4253-904E-A90E7A06D004}"/>
              </a:ext>
            </a:extLst>
          </p:cNvPr>
          <p:cNvSpPr/>
          <p:nvPr/>
        </p:nvSpPr>
        <p:spPr bwMode="auto">
          <a:xfrm>
            <a:off x="9809386" y="5760000"/>
            <a:ext cx="2116723" cy="553998"/>
          </a:xfrm>
          <a:prstGeom prst="rect">
            <a:avLst/>
          </a:prstGeom>
          <a:solidFill>
            <a:srgbClr val="0070C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Ripristino</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9" name="Rettangolo 8">
            <a:extLst>
              <a:ext uri="{FF2B5EF4-FFF2-40B4-BE49-F238E27FC236}">
                <a16:creationId xmlns:a16="http://schemas.microsoft.com/office/drawing/2014/main" id="{2E2176B0-2A98-4ED4-91B4-8B4F56DB6052}"/>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Sicurezza del trattamento (C83)</a:t>
            </a:r>
          </a:p>
        </p:txBody>
      </p:sp>
      <p:pic>
        <p:nvPicPr>
          <p:cNvPr id="10" name="Immagine 9"/>
          <p:cNvPicPr>
            <a:picLocks noChangeAspect="1"/>
          </p:cNvPicPr>
          <p:nvPr/>
        </p:nvPicPr>
        <p:blipFill>
          <a:blip r:embed="rId2"/>
          <a:stretch>
            <a:fillRect/>
          </a:stretch>
        </p:blipFill>
        <p:spPr>
          <a:xfrm>
            <a:off x="11484000" y="72000"/>
            <a:ext cx="665891" cy="731622"/>
          </a:xfrm>
          <a:prstGeom prst="rect">
            <a:avLst/>
          </a:prstGeom>
        </p:spPr>
      </p:pic>
    </p:spTree>
    <p:extLst>
      <p:ext uri="{BB962C8B-B14F-4D97-AF65-F5344CB8AC3E}">
        <p14:creationId xmlns:p14="http://schemas.microsoft.com/office/powerpoint/2010/main" val="276066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C7CC79D-48BE-4FD0-929A-8D8CFF5214A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srgbClr val="00133A"/>
                </a:solidFill>
                <a:effectLst/>
                <a:uLnTx/>
                <a:uFillTx/>
                <a:latin typeface="Segoe UI Light"/>
                <a:ea typeface="+mj-ea"/>
                <a:cs typeface="+mj-cs"/>
              </a:rPr>
              <a:t>Articolo 32 Paragrafi 2,3,4</a:t>
            </a:r>
          </a:p>
        </p:txBody>
      </p:sp>
      <p:sp>
        <p:nvSpPr>
          <p:cNvPr id="5" name="Rettangolo 4">
            <a:extLst>
              <a:ext uri="{FF2B5EF4-FFF2-40B4-BE49-F238E27FC236}">
                <a16:creationId xmlns:a16="http://schemas.microsoft.com/office/drawing/2014/main" id="{28975495-85D7-4EC4-80F7-D2707340CB5C}"/>
              </a:ext>
            </a:extLst>
          </p:cNvPr>
          <p:cNvSpPr/>
          <p:nvPr/>
        </p:nvSpPr>
        <p:spPr>
          <a:xfrm>
            <a:off x="336000" y="1386439"/>
            <a:ext cx="11520000" cy="923330"/>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Nel </a:t>
            </a: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valutare l'adeguato livello di sicurezza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si tiene conto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in special modo dei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rischi presentati dal trattamento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che derivano in particolare dalla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distruzione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dalla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perdita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dalla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modifica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dalla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divulgazione non autorizzata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o dall'</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accesso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in modo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accidentale o illegale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 dati personali trasmessi, conservati o comunque trattati.</a:t>
            </a:r>
          </a:p>
        </p:txBody>
      </p:sp>
      <p:sp>
        <p:nvSpPr>
          <p:cNvPr id="6" name="Rettangolo 5">
            <a:extLst>
              <a:ext uri="{FF2B5EF4-FFF2-40B4-BE49-F238E27FC236}">
                <a16:creationId xmlns:a16="http://schemas.microsoft.com/office/drawing/2014/main" id="{83AA5B91-8E9C-4870-AA7C-2DB2A14C2DFA}"/>
              </a:ext>
            </a:extLst>
          </p:cNvPr>
          <p:cNvSpPr/>
          <p:nvPr/>
        </p:nvSpPr>
        <p:spPr>
          <a:xfrm>
            <a:off x="336000" y="2309769"/>
            <a:ext cx="11520000" cy="923330"/>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L'</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adesione a un codice di condotta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approvato di cui all'articolo 40 o a un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meccanismo di certificazione approvato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di cui all'articolo 42 può essere utilizzata come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elemento per dimostrare la conformità ai requisiti di cui al paragrafo 1</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del presente articolo.</a:t>
            </a:r>
          </a:p>
        </p:txBody>
      </p:sp>
      <p:sp>
        <p:nvSpPr>
          <p:cNvPr id="7" name="Rettangolo 6">
            <a:extLst>
              <a:ext uri="{FF2B5EF4-FFF2-40B4-BE49-F238E27FC236}">
                <a16:creationId xmlns:a16="http://schemas.microsoft.com/office/drawing/2014/main" id="{EBA7C20D-B821-451C-9358-6A12104E0310}"/>
              </a:ext>
            </a:extLst>
          </p:cNvPr>
          <p:cNvSpPr/>
          <p:nvPr/>
        </p:nvSpPr>
        <p:spPr>
          <a:xfrm>
            <a:off x="335997" y="3233099"/>
            <a:ext cx="11520000" cy="923330"/>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Il titolare del trattamento e il responsabile del trattamento fanno sì che chiunque agisca sotto la loro autorità e abbia accesso a dati personali non tratti tali dati se non è istruito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in tal senso dal titolare del trattamento, salvo che lo richieda il diritto dell'Unione o degli Stati membri.</a:t>
            </a:r>
          </a:p>
        </p:txBody>
      </p:sp>
      <p:sp>
        <p:nvSpPr>
          <p:cNvPr id="8" name="Rectangle 4">
            <a:extLst>
              <a:ext uri="{FF2B5EF4-FFF2-40B4-BE49-F238E27FC236}">
                <a16:creationId xmlns:a16="http://schemas.microsoft.com/office/drawing/2014/main" id="{C793DCA0-3F81-4F4E-B08E-6CB7B979B0D4}"/>
              </a:ext>
            </a:extLst>
          </p:cNvPr>
          <p:cNvSpPr/>
          <p:nvPr/>
        </p:nvSpPr>
        <p:spPr bwMode="auto">
          <a:xfrm>
            <a:off x="335997" y="5760000"/>
            <a:ext cx="5724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Valutazione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sicurezza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9" name="Rectangle 4">
            <a:extLst>
              <a:ext uri="{FF2B5EF4-FFF2-40B4-BE49-F238E27FC236}">
                <a16:creationId xmlns:a16="http://schemas.microsoft.com/office/drawing/2014/main" id="{1370F05B-41CE-4089-A51D-EE9FB57F3F27}"/>
              </a:ext>
            </a:extLst>
          </p:cNvPr>
          <p:cNvSpPr/>
          <p:nvPr/>
        </p:nvSpPr>
        <p:spPr bwMode="auto">
          <a:xfrm>
            <a:off x="6132005" y="5760000"/>
            <a:ext cx="5724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Istruzione</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0" name="Rettangolo 9">
            <a:extLst>
              <a:ext uri="{FF2B5EF4-FFF2-40B4-BE49-F238E27FC236}">
                <a16:creationId xmlns:a16="http://schemas.microsoft.com/office/drawing/2014/main" id="{933526F9-565E-44AC-9AB3-EA7AEA5107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Sicurezza del trattamento (C83)</a:t>
            </a:r>
          </a:p>
        </p:txBody>
      </p:sp>
      <p:pic>
        <p:nvPicPr>
          <p:cNvPr id="11" name="Immagine 10"/>
          <p:cNvPicPr>
            <a:picLocks noChangeAspect="1"/>
          </p:cNvPicPr>
          <p:nvPr/>
        </p:nvPicPr>
        <p:blipFill>
          <a:blip r:embed="rId2"/>
          <a:stretch>
            <a:fillRect/>
          </a:stretch>
        </p:blipFill>
        <p:spPr>
          <a:xfrm>
            <a:off x="11484000" y="72000"/>
            <a:ext cx="665891" cy="731622"/>
          </a:xfrm>
          <a:prstGeom prst="rect">
            <a:avLst/>
          </a:prstGeom>
        </p:spPr>
      </p:pic>
    </p:spTree>
    <p:extLst>
      <p:ext uri="{BB962C8B-B14F-4D97-AF65-F5344CB8AC3E}">
        <p14:creationId xmlns:p14="http://schemas.microsoft.com/office/powerpoint/2010/main" val="2322099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rgbClr val="00133A"/>
                </a:solidFill>
                <a:effectLst/>
                <a:uLnTx/>
                <a:uFillTx/>
                <a:latin typeface="Segoe UI Light"/>
                <a:ea typeface="+mj-ea"/>
                <a:cs typeface="+mj-cs"/>
              </a:rPr>
              <a:t>Articolo 33 Paragrafi 1, 2</a:t>
            </a:r>
            <a:endParaRPr kumimoji="0" lang="it-IT" sz="4400" b="1" i="0" u="none" strike="noStrike" kern="1200" cap="none" spc="0" normalizeH="0" baseline="0" noProof="0" dirty="0">
              <a:ln>
                <a:noFill/>
              </a:ln>
              <a:solidFill>
                <a:srgbClr val="00133A"/>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933526F9-565E-44AC-9AB3-EA7AEA5107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Notifica di una violazione dei dati personali all'autorità di controllo (C85, C87, C88)</a:t>
            </a:r>
          </a:p>
        </p:txBody>
      </p:sp>
      <p:sp>
        <p:nvSpPr>
          <p:cNvPr id="6" name="Rettangolo 5"/>
          <p:cNvSpPr/>
          <p:nvPr/>
        </p:nvSpPr>
        <p:spPr>
          <a:xfrm>
            <a:off x="336000" y="1229673"/>
            <a:ext cx="11520000" cy="2031325"/>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In caso di violazione dei dati personali, il titolare del trattamento notifica la violazione all'autorità di controllo competente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 norma dell'articolo 55 </a:t>
            </a: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senza ingiustificato ritardo e, ove possibile, entro 72 ore</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 dal momento in cui ne è venuto a conoscenza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 meno che sia improbabile che la violazione dei dati personali presenti un rischio per i diritti e le libertà delle persone fisiche. Qualora la notifica all'autorità di controllo non sia effettuata entro 72 ore, è corredata dei motivi del ritardo.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Il responsabile del trattamento informa il titolare del trattamento senza ingiustificato ritardo dopo essere venuto a conoscenza della violazione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a:t>
            </a:r>
          </a:p>
        </p:txBody>
      </p:sp>
      <p:pic>
        <p:nvPicPr>
          <p:cNvPr id="7" name="Immagine 6"/>
          <p:cNvPicPr>
            <a:picLocks noChangeAspect="1"/>
          </p:cNvPicPr>
          <p:nvPr/>
        </p:nvPicPr>
        <p:blipFill>
          <a:blip r:embed="rId2"/>
          <a:stretch>
            <a:fillRect/>
          </a:stretch>
        </p:blipFill>
        <p:spPr>
          <a:xfrm>
            <a:off x="11484000" y="72000"/>
            <a:ext cx="665891" cy="731622"/>
          </a:xfrm>
          <a:prstGeom prst="rect">
            <a:avLst/>
          </a:prstGeom>
        </p:spPr>
      </p:pic>
      <p:sp>
        <p:nvSpPr>
          <p:cNvPr id="8" name="Rectangle 4">
            <a:extLst>
              <a:ext uri="{FF2B5EF4-FFF2-40B4-BE49-F238E27FC236}">
                <a16:creationId xmlns:a16="http://schemas.microsoft.com/office/drawing/2014/main" id="{99ACC1B3-6F88-4784-995B-3B059E8DB159}"/>
              </a:ext>
            </a:extLst>
          </p:cNvPr>
          <p:cNvSpPr/>
          <p:nvPr/>
        </p:nvSpPr>
        <p:spPr bwMode="auto">
          <a:xfrm>
            <a:off x="336000" y="5760000"/>
            <a:ext cx="5724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Monitoraggio</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9" name="Rectangle 4">
            <a:extLst>
              <a:ext uri="{FF2B5EF4-FFF2-40B4-BE49-F238E27FC236}">
                <a16:creationId xmlns:a16="http://schemas.microsoft.com/office/drawing/2014/main" id="{99F78867-5956-4C11-9240-E63D98E0F68A}"/>
              </a:ext>
            </a:extLst>
          </p:cNvPr>
          <p:cNvSpPr/>
          <p:nvPr/>
        </p:nvSpPr>
        <p:spPr bwMode="auto">
          <a:xfrm>
            <a:off x="6133907" y="5760000"/>
            <a:ext cx="5724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Rilevamento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Correlazione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e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Analisi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44758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rgbClr val="00133A"/>
                </a:solidFill>
                <a:effectLst/>
                <a:uLnTx/>
                <a:uFillTx/>
                <a:latin typeface="Segoe UI Light"/>
                <a:ea typeface="+mj-ea"/>
                <a:cs typeface="+mj-cs"/>
              </a:rPr>
              <a:t>Articolo 33 Paragrafi 3, 4, 5</a:t>
            </a:r>
            <a:endParaRPr kumimoji="0" lang="it-IT" sz="4400" b="1" i="0" u="none" strike="noStrike" kern="1200" cap="none" spc="0" normalizeH="0" baseline="0" noProof="0" dirty="0">
              <a:ln>
                <a:noFill/>
              </a:ln>
              <a:solidFill>
                <a:srgbClr val="00133A"/>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933526F9-565E-44AC-9AB3-EA7AEA5107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Notifica di una violazione dei dati personali all'autorità di controllo (C85, C87, C88)</a:t>
            </a:r>
          </a:p>
        </p:txBody>
      </p:sp>
      <p:sp>
        <p:nvSpPr>
          <p:cNvPr id="6" name="Rettangolo 5"/>
          <p:cNvSpPr/>
          <p:nvPr/>
        </p:nvSpPr>
        <p:spPr>
          <a:xfrm>
            <a:off x="336000" y="1225795"/>
            <a:ext cx="11520000" cy="369332"/>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La notifica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di cui al paragrafo 1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deve almeno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a:t>
            </a:r>
          </a:p>
        </p:txBody>
      </p:sp>
      <p:sp>
        <p:nvSpPr>
          <p:cNvPr id="7" name="Rettangolo 6"/>
          <p:cNvSpPr/>
          <p:nvPr/>
        </p:nvSpPr>
        <p:spPr>
          <a:xfrm>
            <a:off x="336000" y="1595127"/>
            <a:ext cx="11520000" cy="2308324"/>
          </a:xfrm>
          <a:prstGeom prst="rect">
            <a:avLst/>
          </a:prstGeom>
          <a:solidFill>
            <a:schemeClr val="bg2"/>
          </a:solidFill>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descrivere la natura della violazione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dei dati personali compresi, ove possibile, le categorie e il </a:t>
            </a: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numero approssimativo di interessati</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in questione nonché le </a:t>
            </a: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categorie e il numero approssimativo di registrazioni dei dati personali</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in questione;</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comunicare il nome e i dati di contatto del responsabile della protezione dei dati o di altro punto di contatto presso cui ottenere più informazioni</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descrivere le probabili conseguenze della violazione dei dati personali</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descrivere le misure adottate o di cui si propone l'adozione da parte del titolare del trattamento per porre rimedio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alla violazione dei dati personali e anche, se del caso, per attenuarne i possibili effetti negativi.</a:t>
            </a:r>
          </a:p>
        </p:txBody>
      </p:sp>
      <p:sp>
        <p:nvSpPr>
          <p:cNvPr id="8" name="Rettangolo 7"/>
          <p:cNvSpPr/>
          <p:nvPr/>
        </p:nvSpPr>
        <p:spPr>
          <a:xfrm>
            <a:off x="336000" y="3903451"/>
            <a:ext cx="11520000" cy="1477328"/>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Qualora e nella misura in cui non sia possibile fornire le informazioni contestualmente, le informazioni possono essere fornite in fasi successive senza ulteriore ingiustificato ritardo.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Il titolare del trattamento documenta qualsiasi violazione dei dati personali, comprese le circostanze a essa relative, le sue conseguenze e i provvedimenti adottati per porvi rimedio. Tale documentazione consente all'autorità di controllo di verificare il rispetto del presente articolo.</a:t>
            </a:r>
          </a:p>
        </p:txBody>
      </p:sp>
      <p:pic>
        <p:nvPicPr>
          <p:cNvPr id="9" name="Immagine 8"/>
          <p:cNvPicPr>
            <a:picLocks noChangeAspect="1"/>
          </p:cNvPicPr>
          <p:nvPr/>
        </p:nvPicPr>
        <p:blipFill>
          <a:blip r:embed="rId2"/>
          <a:stretch>
            <a:fillRect/>
          </a:stretch>
        </p:blipFill>
        <p:spPr>
          <a:xfrm>
            <a:off x="11484000" y="72000"/>
            <a:ext cx="665891" cy="731622"/>
          </a:xfrm>
          <a:prstGeom prst="rect">
            <a:avLst/>
          </a:prstGeom>
        </p:spPr>
      </p:pic>
      <p:sp>
        <p:nvSpPr>
          <p:cNvPr id="10" name="Rectangle 4">
            <a:extLst>
              <a:ext uri="{FF2B5EF4-FFF2-40B4-BE49-F238E27FC236}">
                <a16:creationId xmlns:a16="http://schemas.microsoft.com/office/drawing/2014/main" id="{05C8A18C-DE2F-4B1D-A110-A7A4D2BEB4F6}"/>
              </a:ext>
            </a:extLst>
          </p:cNvPr>
          <p:cNvSpPr/>
          <p:nvPr/>
        </p:nvSpPr>
        <p:spPr bwMode="auto">
          <a:xfrm>
            <a:off x="336000" y="5760000"/>
            <a:ext cx="5724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Incident Report</a:t>
            </a:r>
          </a:p>
        </p:txBody>
      </p:sp>
      <p:sp>
        <p:nvSpPr>
          <p:cNvPr id="11" name="Rectangle 4">
            <a:extLst>
              <a:ext uri="{FF2B5EF4-FFF2-40B4-BE49-F238E27FC236}">
                <a16:creationId xmlns:a16="http://schemas.microsoft.com/office/drawing/2014/main" id="{D015FAD5-3037-4B53-A722-9EC6AEE8BB49}"/>
              </a:ext>
            </a:extLst>
          </p:cNvPr>
          <p:cNvSpPr/>
          <p:nvPr/>
        </p:nvSpPr>
        <p:spPr bwMode="auto">
          <a:xfrm>
            <a:off x="6133907" y="5760000"/>
            <a:ext cx="5724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Post-Incident Activity</a:t>
            </a:r>
          </a:p>
        </p:txBody>
      </p:sp>
    </p:spTree>
    <p:extLst>
      <p:ext uri="{BB962C8B-B14F-4D97-AF65-F5344CB8AC3E}">
        <p14:creationId xmlns:p14="http://schemas.microsoft.com/office/powerpoint/2010/main" val="726801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www.wpc2019.it</a:t>
            </a:r>
            <a:endParaRPr kumimoji="0" lang="en-US"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mn-ea"/>
              <a:cs typeface="+mn-cs"/>
            </a:endParaRPr>
          </a:p>
        </p:txBody>
      </p:sp>
      <p:sp>
        <p:nvSpPr>
          <p:cNvPr id="4" name="Titolo 1"/>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a:ln>
                  <a:noFill/>
                </a:ln>
                <a:solidFill>
                  <a:srgbClr val="00133A"/>
                </a:solidFill>
                <a:effectLst/>
                <a:uLnTx/>
                <a:uFillTx/>
                <a:latin typeface="Segoe UI Light"/>
                <a:ea typeface="+mj-ea"/>
                <a:cs typeface="+mj-cs"/>
              </a:rPr>
              <a:t>Articolo 34</a:t>
            </a:r>
            <a:endParaRPr kumimoji="0" lang="it-IT" sz="4400" b="1" i="0" u="none" strike="noStrike" kern="1200" cap="none" spc="0" normalizeH="0" baseline="0" noProof="0" dirty="0">
              <a:ln>
                <a:noFill/>
              </a:ln>
              <a:solidFill>
                <a:srgbClr val="00133A"/>
              </a:solidFill>
              <a:effectLst/>
              <a:uLnTx/>
              <a:uFillTx/>
              <a:latin typeface="Segoe UI Light"/>
              <a:ea typeface="+mj-ea"/>
              <a:cs typeface="+mj-cs"/>
            </a:endParaRPr>
          </a:p>
        </p:txBody>
      </p:sp>
      <p:sp>
        <p:nvSpPr>
          <p:cNvPr id="5" name="Rettangolo 4">
            <a:extLst>
              <a:ext uri="{FF2B5EF4-FFF2-40B4-BE49-F238E27FC236}">
                <a16:creationId xmlns:a16="http://schemas.microsoft.com/office/drawing/2014/main" id="{933526F9-565E-44AC-9AB3-EA7AEA5107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Comunicazione di una violazione dei dati personali all'interessato (C86-C88)</a:t>
            </a:r>
          </a:p>
        </p:txBody>
      </p:sp>
      <p:sp>
        <p:nvSpPr>
          <p:cNvPr id="6" name="Rettangolo 5"/>
          <p:cNvSpPr/>
          <p:nvPr/>
        </p:nvSpPr>
        <p:spPr>
          <a:xfrm>
            <a:off x="336000" y="1229673"/>
            <a:ext cx="11520000" cy="1754326"/>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Quando la violazione dei dati personali è suscettibile di presentare un rischio elevato per i diritti e le libertà delle persone fisiche, il titolare del trattamento comunica la violazione all'interessato senza ingiustificato ritardo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La comunicazione all'interessato di cui al paragrafo 1 del presente articolo descrive con un linguaggio semplice e chiaro la natura della violazione dei dati personali e contiene almeno le informazioni e le misure di cui all'articolo 33, paragrafo 3, lettere b), c) e d).</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Non è richiesta la comunicazione all'interessato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di cui al paragrafo 1 se è soddisfatta una delle seguenti condizioni:</a:t>
            </a:r>
          </a:p>
        </p:txBody>
      </p:sp>
      <p:sp>
        <p:nvSpPr>
          <p:cNvPr id="7" name="Rettangolo 6"/>
          <p:cNvSpPr/>
          <p:nvPr/>
        </p:nvSpPr>
        <p:spPr>
          <a:xfrm>
            <a:off x="336000" y="2983999"/>
            <a:ext cx="11520000" cy="2031325"/>
          </a:xfrm>
          <a:prstGeom prst="rect">
            <a:avLst/>
          </a:prstGeom>
          <a:solidFill>
            <a:schemeClr val="bg2"/>
          </a:solidFill>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il titolare del trattamento ha messo in atto le misure tecniche e organizzative adeguate di protezione e tali misure erano state applicate ai dati personali oggetto della violazione, in particolare quelle destinate a rendere i dati personali incomprensibili</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 chiunque non sia autorizzato ad accedervi, quali la </a:t>
            </a:r>
            <a:r>
              <a:rPr kumimoji="0" lang="it-IT" sz="18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cifratura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il titolare del trattamento ha successivamente adottato misure atte a scongiurare il sopraggiungere di un rischio elevato per i diritti e le libertà degli interessati</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di cui al paragrafo 1;</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detta comunicazione richiederebbe sforzi sproporzionati</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In tal caso, si procede invece a una comunicazione pubblica o a una misura simile, tramite la quale gli interessati sono informati con analoga efficacia.</a:t>
            </a:r>
          </a:p>
        </p:txBody>
      </p:sp>
      <p:sp>
        <p:nvSpPr>
          <p:cNvPr id="8" name="Rettangolo 7"/>
          <p:cNvSpPr/>
          <p:nvPr/>
        </p:nvSpPr>
        <p:spPr>
          <a:xfrm>
            <a:off x="336000" y="5015324"/>
            <a:ext cx="11520000" cy="1200329"/>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Nel caso in cui il titolare del trattamento non abbia ancora comunicato all'interessato la violazione dei dati personali, l'autorità di controllo può richiedere, dopo aver valutato la probabilità che la violazione dei dati personali presenti un rischio elevato, che vi provveda o può decidere che una delle condizioni di cui al paragrafo 3 è soddisfatta.</a:t>
            </a:r>
          </a:p>
        </p:txBody>
      </p:sp>
      <p:pic>
        <p:nvPicPr>
          <p:cNvPr id="9" name="Immagine 8"/>
          <p:cNvPicPr>
            <a:picLocks noChangeAspect="1"/>
          </p:cNvPicPr>
          <p:nvPr/>
        </p:nvPicPr>
        <p:blipFill>
          <a:blip r:embed="rId2"/>
          <a:stretch>
            <a:fillRect/>
          </a:stretch>
        </p:blipFill>
        <p:spPr>
          <a:xfrm>
            <a:off x="11484000" y="72000"/>
            <a:ext cx="665891" cy="731622"/>
          </a:xfrm>
          <a:prstGeom prst="rect">
            <a:avLst/>
          </a:prstGeom>
        </p:spPr>
      </p:pic>
      <p:sp>
        <p:nvSpPr>
          <p:cNvPr id="10" name="Rectangle 4">
            <a:extLst>
              <a:ext uri="{FF2B5EF4-FFF2-40B4-BE49-F238E27FC236}">
                <a16:creationId xmlns:a16="http://schemas.microsoft.com/office/drawing/2014/main" id="{8E6AC746-6569-49E3-ACEC-191941EF2F10}"/>
              </a:ext>
            </a:extLst>
          </p:cNvPr>
          <p:cNvSpPr/>
          <p:nvPr/>
        </p:nvSpPr>
        <p:spPr bwMode="auto">
          <a:xfrm>
            <a:off x="334098" y="6215652"/>
            <a:ext cx="5724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Cifratura</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1" name="Rectangle 4">
            <a:extLst>
              <a:ext uri="{FF2B5EF4-FFF2-40B4-BE49-F238E27FC236}">
                <a16:creationId xmlns:a16="http://schemas.microsoft.com/office/drawing/2014/main" id="{6CCF0667-5F75-4EF1-9627-9E94BB77F65B}"/>
              </a:ext>
            </a:extLst>
          </p:cNvPr>
          <p:cNvSpPr/>
          <p:nvPr/>
        </p:nvSpPr>
        <p:spPr bwMode="auto">
          <a:xfrm>
            <a:off x="6132000" y="6215652"/>
            <a:ext cx="5724000" cy="553998"/>
          </a:xfrm>
          <a:prstGeom prst="rect">
            <a:avLst/>
          </a:prstGeom>
          <a:solidFill>
            <a:srgbClr val="1B587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no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Contenimento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Sradicamento</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e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Ripristino</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885268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13"/>
          <p:cNvSpPr>
            <a:spLocks noGrp="1"/>
          </p:cNvSpPr>
          <p:nvPr>
            <p:ph type="body" sz="quarter" idx="10"/>
          </p:nvPr>
        </p:nvSpPr>
        <p:spPr/>
        <p:txBody>
          <a:bodyPr/>
          <a:lstStyle/>
          <a:p>
            <a:r>
              <a:rPr lang="it-IT" dirty="0" err="1"/>
              <a:t>Overview</a:t>
            </a:r>
            <a:endParaRPr lang="it-IT" dirty="0"/>
          </a:p>
          <a:p>
            <a:r>
              <a:rPr lang="it-IT" dirty="0"/>
              <a:t>Indicazioni tecniche nel GDPR (Regolamento 2016/679)</a:t>
            </a:r>
          </a:p>
          <a:p>
            <a:r>
              <a:rPr lang="it-IT" dirty="0"/>
              <a:t>Misure minime di sicurezza ICT per le </a:t>
            </a:r>
            <a:r>
              <a:rPr lang="it-IT"/>
              <a:t>pubbliche amministrazioni</a:t>
            </a:r>
            <a:endParaRPr lang="it-IT" dirty="0"/>
          </a:p>
        </p:txBody>
      </p:sp>
    </p:spTree>
    <p:extLst>
      <p:ext uri="{BB962C8B-B14F-4D97-AF65-F5344CB8AC3E}">
        <p14:creationId xmlns:p14="http://schemas.microsoft.com/office/powerpoint/2010/main" val="4126246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Misure minime di sicurezza ICT per le pubbliche amministrazioni</a:t>
            </a:r>
          </a:p>
        </p:txBody>
      </p:sp>
      <p:sp>
        <p:nvSpPr>
          <p:cNvPr id="4" name="Segnaposto testo 3"/>
          <p:cNvSpPr>
            <a:spLocks noGrp="1"/>
          </p:cNvSpPr>
          <p:nvPr>
            <p:ph type="body" sz="quarter" idx="10"/>
          </p:nvPr>
        </p:nvSpPr>
        <p:spPr/>
        <p:txBody>
          <a:bodyPr>
            <a:normAutofit fontScale="85000" lnSpcReduction="10000"/>
          </a:bodyPr>
          <a:lstStyle/>
          <a:p>
            <a:r>
              <a:rPr lang="it-IT" dirty="0"/>
              <a:t>Come adeguare l'infrastruttura IT a normative regolamenti per la sicurezza ICT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88277"/>
            <a:ext cx="3486315" cy="1080000"/>
          </a:xfrm>
          <a:prstGeom prst="rect">
            <a:avLst/>
          </a:prstGeom>
        </p:spPr>
      </p:pic>
    </p:spTree>
    <p:extLst>
      <p:ext uri="{BB962C8B-B14F-4D97-AF65-F5344CB8AC3E}">
        <p14:creationId xmlns:p14="http://schemas.microsoft.com/office/powerpoint/2010/main" val="386903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241D7649-8E62-480E-9FAA-BC032EF2950F}"/>
              </a:ext>
            </a:extLst>
          </p:cNvPr>
          <p:cNvSpPr/>
          <p:nvPr/>
        </p:nvSpPr>
        <p:spPr>
          <a:xfrm>
            <a:off x="1512801" y="1752074"/>
            <a:ext cx="6471957" cy="317331"/>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41082" marR="0" lvl="0" indent="-241082"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62" b="0" i="0" u="none" strike="noStrike" kern="1200" cap="none" spc="0" normalizeH="0" baseline="0" noProof="0" dirty="0">
              <a:ln>
                <a:noFill/>
              </a:ln>
              <a:solidFill>
                <a:srgbClr val="0066CC"/>
              </a:solidFill>
              <a:effectLst/>
              <a:uLnTx/>
              <a:uFillTx/>
              <a:latin typeface="Open Sans Semibold"/>
              <a:ea typeface="Open Sans Semibold"/>
              <a:cs typeface="Open Sans Semibold"/>
              <a:sym typeface="Arial"/>
            </a:endParaRPr>
          </a:p>
        </p:txBody>
      </p:sp>
      <p:pic>
        <p:nvPicPr>
          <p:cNvPr id="15" name="Immagine 14">
            <a:extLst>
              <a:ext uri="{FF2B5EF4-FFF2-40B4-BE49-F238E27FC236}">
                <a16:creationId xmlns:a16="http://schemas.microsoft.com/office/drawing/2014/main" id="{43BA6938-0797-478D-9854-846916693220}"/>
              </a:ext>
            </a:extLst>
          </p:cNvPr>
          <p:cNvPicPr>
            <a:picLocks noChangeAspect="1"/>
          </p:cNvPicPr>
          <p:nvPr/>
        </p:nvPicPr>
        <p:blipFill>
          <a:blip r:embed="rId3"/>
          <a:stretch>
            <a:fillRect/>
          </a:stretch>
        </p:blipFill>
        <p:spPr>
          <a:xfrm>
            <a:off x="336000" y="1113019"/>
            <a:ext cx="2783935" cy="3936895"/>
          </a:xfrm>
          <a:prstGeom prst="rect">
            <a:avLst/>
          </a:prstGeom>
          <a:ln>
            <a:solidFill>
              <a:srgbClr val="000000"/>
            </a:solidFill>
          </a:ln>
          <a:effectLst>
            <a:outerShdw blurRad="50800" dist="38100" dir="8100000" algn="tr" rotWithShape="0">
              <a:prstClr val="black">
                <a:alpha val="40000"/>
              </a:prstClr>
            </a:outerShdw>
          </a:effectLst>
        </p:spPr>
      </p:pic>
      <p:pic>
        <p:nvPicPr>
          <p:cNvPr id="16" name="Immagine 15">
            <a:extLst>
              <a:ext uri="{FF2B5EF4-FFF2-40B4-BE49-F238E27FC236}">
                <a16:creationId xmlns:a16="http://schemas.microsoft.com/office/drawing/2014/main" id="{152A28BB-B5E2-44B8-AB42-E89D62F63AF7}"/>
              </a:ext>
            </a:extLst>
          </p:cNvPr>
          <p:cNvPicPr>
            <a:picLocks noChangeAspect="1"/>
          </p:cNvPicPr>
          <p:nvPr/>
        </p:nvPicPr>
        <p:blipFill>
          <a:blip r:embed="rId4"/>
          <a:stretch>
            <a:fillRect/>
          </a:stretch>
        </p:blipFill>
        <p:spPr>
          <a:xfrm>
            <a:off x="744088" y="2784340"/>
            <a:ext cx="2783935" cy="3936895"/>
          </a:xfrm>
          <a:prstGeom prst="rect">
            <a:avLst/>
          </a:prstGeom>
          <a:ln>
            <a:solidFill>
              <a:srgbClr val="000000"/>
            </a:solidFill>
          </a:ln>
          <a:effectLst>
            <a:outerShdw blurRad="50800" dist="38100" dir="8100000" algn="tr" rotWithShape="0">
              <a:prstClr val="black">
                <a:alpha val="40000"/>
              </a:prstClr>
            </a:outerShdw>
          </a:effectLst>
        </p:spPr>
      </p:pic>
      <p:grpSp>
        <p:nvGrpSpPr>
          <p:cNvPr id="17" name="Gruppo 16">
            <a:extLst>
              <a:ext uri="{FF2B5EF4-FFF2-40B4-BE49-F238E27FC236}">
                <a16:creationId xmlns:a16="http://schemas.microsoft.com/office/drawing/2014/main" id="{F332AA7E-549B-4BFB-BC16-A082299E0B97}"/>
              </a:ext>
            </a:extLst>
          </p:cNvPr>
          <p:cNvGrpSpPr/>
          <p:nvPr/>
        </p:nvGrpSpPr>
        <p:grpSpPr>
          <a:xfrm>
            <a:off x="3804430" y="1939790"/>
            <a:ext cx="2596370" cy="3940371"/>
            <a:chOff x="3804430" y="1143978"/>
            <a:chExt cx="2936782" cy="3940371"/>
          </a:xfrm>
        </p:grpSpPr>
        <p:sp>
          <p:nvSpPr>
            <p:cNvPr id="18" name="Shape 146">
              <a:extLst>
                <a:ext uri="{FF2B5EF4-FFF2-40B4-BE49-F238E27FC236}">
                  <a16:creationId xmlns:a16="http://schemas.microsoft.com/office/drawing/2014/main" id="{0B0FECD6-FD69-48DC-B480-2CC86DAB3912}"/>
                </a:ext>
              </a:extLst>
            </p:cNvPr>
            <p:cNvSpPr/>
            <p:nvPr/>
          </p:nvSpPr>
          <p:spPr>
            <a:xfrm>
              <a:off x="3804430" y="1966689"/>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444500" rtl="0" eaLnBrk="1" fontAlgn="auto" latinLnBrk="0" hangingPunct="1">
                <a:lnSpc>
                  <a:spcPct val="90000"/>
                </a:lnSpc>
                <a:spcBef>
                  <a:spcPct val="0"/>
                </a:spcBef>
                <a:spcAft>
                  <a:spcPct val="35000"/>
                </a:spcAft>
                <a:buClr>
                  <a:srgbClr val="FFFFFF"/>
                </a:buClr>
                <a:buSzPct val="25000"/>
                <a:buFontTx/>
                <a:buNone/>
                <a:tabLst/>
                <a:defRPr/>
              </a:pPr>
              <a: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t>Emesse con circolare </a:t>
              </a:r>
              <a:b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br>
              <a: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t>18 aprile 2017, n. 2/2017</a:t>
              </a:r>
            </a:p>
          </p:txBody>
        </p:sp>
        <p:sp>
          <p:nvSpPr>
            <p:cNvPr id="19" name="Shape 146">
              <a:extLst>
                <a:ext uri="{FF2B5EF4-FFF2-40B4-BE49-F238E27FC236}">
                  <a16:creationId xmlns:a16="http://schemas.microsoft.com/office/drawing/2014/main" id="{C05FE497-D6DB-42D2-B1A3-22EE5FB8865B}"/>
                </a:ext>
              </a:extLst>
            </p:cNvPr>
            <p:cNvSpPr/>
            <p:nvPr/>
          </p:nvSpPr>
          <p:spPr>
            <a:xfrm>
              <a:off x="3804430" y="2789400"/>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444500" rtl="0" eaLnBrk="1" fontAlgn="auto" latinLnBrk="0" hangingPunct="1">
                <a:lnSpc>
                  <a:spcPct val="90000"/>
                </a:lnSpc>
                <a:spcBef>
                  <a:spcPct val="0"/>
                </a:spcBef>
                <a:spcAft>
                  <a:spcPct val="35000"/>
                </a:spcAft>
                <a:buClr>
                  <a:srgbClr val="FFFFFF"/>
                </a:buClr>
                <a:buSzPct val="25000"/>
                <a:buFontTx/>
                <a:buNone/>
                <a:tabLst/>
                <a:defRPr/>
              </a:pPr>
              <a: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t>Gazzetta Ufficiale (SG)</a:t>
              </a:r>
              <a:b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br>
              <a: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t>n.103 del 5/5/2017</a:t>
              </a:r>
            </a:p>
          </p:txBody>
        </p:sp>
        <p:sp>
          <p:nvSpPr>
            <p:cNvPr id="20" name="Shape 146">
              <a:extLst>
                <a:ext uri="{FF2B5EF4-FFF2-40B4-BE49-F238E27FC236}">
                  <a16:creationId xmlns:a16="http://schemas.microsoft.com/office/drawing/2014/main" id="{22200668-A3FF-4FAC-8A2C-30439B358FC5}"/>
                </a:ext>
              </a:extLst>
            </p:cNvPr>
            <p:cNvSpPr/>
            <p:nvPr/>
          </p:nvSpPr>
          <p:spPr>
            <a:xfrm>
              <a:off x="3804430" y="3612111"/>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444500" rtl="0" eaLnBrk="1" fontAlgn="auto" latinLnBrk="0" hangingPunct="1">
                <a:lnSpc>
                  <a:spcPct val="90000"/>
                </a:lnSpc>
                <a:spcBef>
                  <a:spcPct val="0"/>
                </a:spcBef>
                <a:spcAft>
                  <a:spcPct val="35000"/>
                </a:spcAft>
                <a:buClr>
                  <a:srgbClr val="FFFFFF"/>
                </a:buClr>
                <a:buSzPct val="25000"/>
                <a:buFontTx/>
                <a:buNone/>
                <a:tabLst/>
                <a:defRPr/>
              </a:pPr>
              <a: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t>Adozione obbligatoria per tutte le PP. AA.</a:t>
              </a:r>
            </a:p>
          </p:txBody>
        </p:sp>
        <p:sp>
          <p:nvSpPr>
            <p:cNvPr id="21" name="Shape 146">
              <a:extLst>
                <a:ext uri="{FF2B5EF4-FFF2-40B4-BE49-F238E27FC236}">
                  <a16:creationId xmlns:a16="http://schemas.microsoft.com/office/drawing/2014/main" id="{7F94A98F-8334-4E4C-B8D7-415CE4BB649D}"/>
                </a:ext>
              </a:extLst>
            </p:cNvPr>
            <p:cNvSpPr/>
            <p:nvPr/>
          </p:nvSpPr>
          <p:spPr>
            <a:xfrm>
              <a:off x="3804430" y="4434821"/>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444500" rtl="0" eaLnBrk="1" fontAlgn="auto" latinLnBrk="0" hangingPunct="1">
                <a:lnSpc>
                  <a:spcPct val="90000"/>
                </a:lnSpc>
                <a:spcBef>
                  <a:spcPct val="0"/>
                </a:spcBef>
                <a:spcAft>
                  <a:spcPct val="35000"/>
                </a:spcAft>
                <a:buClr>
                  <a:srgbClr val="FFFFFF"/>
                </a:buClr>
                <a:buSzPct val="25000"/>
                <a:buFontTx/>
                <a:buNone/>
                <a:tabLst/>
                <a:defRPr/>
              </a:pPr>
              <a: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t>Adeguamenti entro il 31/12/2017</a:t>
              </a:r>
            </a:p>
          </p:txBody>
        </p:sp>
        <p:sp>
          <p:nvSpPr>
            <p:cNvPr id="22" name="Shape 146">
              <a:extLst>
                <a:ext uri="{FF2B5EF4-FFF2-40B4-BE49-F238E27FC236}">
                  <a16:creationId xmlns:a16="http://schemas.microsoft.com/office/drawing/2014/main" id="{2C69ED8B-DF18-4F11-8D45-10C0654EA9F0}"/>
                </a:ext>
              </a:extLst>
            </p:cNvPr>
            <p:cNvSpPr/>
            <p:nvPr/>
          </p:nvSpPr>
          <p:spPr>
            <a:xfrm>
              <a:off x="3804430" y="1143978"/>
              <a:ext cx="2936782" cy="649528"/>
            </a:xfrm>
            <a:prstGeom prst="chevron">
              <a:avLst>
                <a:gd name="adj" fmla="val 0"/>
              </a:avLst>
            </a:prstGeom>
            <a:solidFill>
              <a:srgbClr val="0070C0"/>
            </a:solidFill>
            <a:ln w="9525" cap="flat" cmpd="sng">
              <a:solidFill>
                <a:srgbClr val="0070C0"/>
              </a:solidFill>
              <a:prstDash val="solid"/>
              <a:round/>
              <a:headEnd type="none" w="med" len="med"/>
              <a:tailEnd type="none" w="med" len="med"/>
            </a:ln>
          </p:spPr>
          <p:txBody>
            <a:bodyPr lIns="62850" tIns="31425" rIns="62850" bIns="3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444500" rtl="0" eaLnBrk="1" fontAlgn="auto" latinLnBrk="0" hangingPunct="1">
                <a:lnSpc>
                  <a:spcPct val="90000"/>
                </a:lnSpc>
                <a:spcBef>
                  <a:spcPct val="0"/>
                </a:spcBef>
                <a:spcAft>
                  <a:spcPct val="35000"/>
                </a:spcAft>
                <a:buClr>
                  <a:srgbClr val="FFFFFF"/>
                </a:buClr>
                <a:buSzPct val="25000"/>
                <a:buFontTx/>
                <a:buNone/>
                <a:tabLst/>
                <a:defRPr/>
              </a:pPr>
              <a: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t>Già anticipate via Web</a:t>
              </a:r>
              <a:b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br>
              <a:r>
                <a:rPr kumimoji="0" lang="it-IT" sz="1800" b="1" i="0" u="none" strike="noStrike" kern="1200" cap="none" spc="0" normalizeH="0" baseline="0" noProof="0" dirty="0">
                  <a:ln>
                    <a:noFill/>
                  </a:ln>
                  <a:solidFill>
                    <a:prstClr val="white"/>
                  </a:solidFill>
                  <a:effectLst/>
                  <a:uLnTx/>
                  <a:uFillTx/>
                  <a:latin typeface="Segoe UI Light"/>
                  <a:ea typeface="+mn-ea"/>
                  <a:cs typeface="Arial"/>
                  <a:sym typeface="Titillium Web"/>
                </a:rPr>
                <a:t>sin da settembre 2016</a:t>
              </a:r>
            </a:p>
          </p:txBody>
        </p:sp>
      </p:grpSp>
      <p:sp>
        <p:nvSpPr>
          <p:cNvPr id="23" name="Rettangolo 22">
            <a:extLst>
              <a:ext uri="{FF2B5EF4-FFF2-40B4-BE49-F238E27FC236}">
                <a16:creationId xmlns:a16="http://schemas.microsoft.com/office/drawing/2014/main" id="{72549AD4-A8F3-440A-A070-CE2BCAEE7C56}"/>
              </a:ext>
            </a:extLst>
          </p:cNvPr>
          <p:cNvSpPr/>
          <p:nvPr/>
        </p:nvSpPr>
        <p:spPr>
          <a:xfrm>
            <a:off x="6677207" y="1088924"/>
            <a:ext cx="5178794" cy="5355312"/>
          </a:xfrm>
          <a:prstGeom prst="rect">
            <a:avLst/>
          </a:prstGeom>
          <a:solidFill>
            <a:schemeClr val="bg2"/>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Basate sull’insieme di controlli SANS 20</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pubblicato dal Center for Internet Security come CCSC «CIS Critical Security Controls for </a:t>
            </a:r>
            <a:r>
              <a:rPr kumimoji="0" lang="it-IT" sz="1800" b="0" i="0" u="none" strike="noStrike" kern="1200" cap="none" spc="0" normalizeH="0" baseline="0" noProof="0" dirty="0" err="1">
                <a:ln>
                  <a:noFill/>
                </a:ln>
                <a:solidFill>
                  <a:srgbClr val="00133A"/>
                </a:solidFill>
                <a:effectLst/>
                <a:uLnTx/>
                <a:uFillTx/>
                <a:latin typeface="Segoe UI Light"/>
                <a:ea typeface="+mn-ea"/>
                <a:cs typeface="+mn-cs"/>
              </a:rPr>
              <a:t>Effective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Cyber Defense» versione 6.0 ottobre 2015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Il SANS20 è un elenco composto da venti controlli, denominati Critical Security Control (CSC), ordinato sulla base dell’impatto sulla sicurezza dei sistemi</a:t>
            </a:r>
            <a:endParaRPr kumimoji="0" lang="it-IT" sz="1800" b="0" i="0" u="none" strike="noStrike" kern="1200" cap="none" spc="0" normalizeH="0" baseline="0" noProof="0" dirty="0">
              <a:ln>
                <a:noFill/>
              </a:ln>
              <a:solidFill>
                <a:srgbClr val="00133A"/>
              </a:solidFill>
              <a:effectLst/>
              <a:uLnTx/>
              <a:uFillTx/>
              <a:latin typeface="Segoe UI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Ciascun controllo precede tutti quelli la cui implementazione innalza il livello di sicurezza in misura inferiore alla sua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Nell’identificazione degli ABSC ci si è riferiti alla versione 6 dei CCSC</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Tuttavia l’insieme dei controlli definiti è più vicino a quello della versione 5.1 poiché </a:t>
            </a:r>
            <a:r>
              <a:rPr kumimoji="0" lang="it-IT" sz="1800" b="0" i="0" u="none" strike="noStrike" kern="1200" cap="none" spc="0" normalizeH="0" baseline="0" noProof="0" dirty="0" err="1">
                <a:ln>
                  <a:noFill/>
                </a:ln>
                <a:solidFill>
                  <a:srgbClr val="00133A"/>
                </a:solidFill>
                <a:effectLst/>
                <a:uLnTx/>
                <a:uFillTx/>
                <a:latin typeface="Segoe UI Light"/>
                <a:ea typeface="+mn-ea"/>
                <a:cs typeface="+mn-cs"/>
              </a:rPr>
              <a:t>AgID</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ha ritenuto che molti dei controlli eliminati nel passaggio alla nuova versione anche se non più attuali nella realtà statunitense, sono ancora importanti nel contesto della pubblica amministrazione italiana</a:t>
            </a:r>
          </a:p>
        </p:txBody>
      </p:sp>
      <p:sp>
        <p:nvSpPr>
          <p:cNvPr id="24" name="Titolo 1">
            <a:extLst>
              <a:ext uri="{FF2B5EF4-FFF2-40B4-BE49-F238E27FC236}">
                <a16:creationId xmlns:a16="http://schemas.microsoft.com/office/drawing/2014/main" id="{1FDE58A6-9ECB-4CD8-95A9-67074618998B}"/>
              </a:ext>
            </a:extLst>
          </p:cNvPr>
          <p:cNvSpPr txBox="1">
            <a:spLocks/>
          </p:cNvSpPr>
          <p:nvPr/>
        </p:nvSpPr>
        <p:spPr>
          <a:xfrm>
            <a:off x="336000" y="180000"/>
            <a:ext cx="11520000" cy="828000"/>
          </a:xfrm>
          <a:prstGeom prst="rect">
            <a:avLst/>
          </a:prstGeom>
        </p:spPr>
        <p:txBody>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0" i="0" u="none" strike="noStrike" kern="1200" cap="none" spc="-60" normalizeH="0" baseline="0" noProof="0">
                <a:ln>
                  <a:noFill/>
                </a:ln>
                <a:solidFill>
                  <a:prstClr val="black">
                    <a:lumMod val="65000"/>
                    <a:lumOff val="35000"/>
                  </a:prstClr>
                </a:solidFill>
                <a:effectLst/>
                <a:uLnTx/>
                <a:uFillTx/>
                <a:latin typeface="Arial" panose="020B0604020202020204"/>
                <a:ea typeface="+mj-ea"/>
                <a:cs typeface="+mj-cs"/>
              </a:rPr>
              <a:t>Overview</a:t>
            </a:r>
            <a:endParaRPr kumimoji="0" lang="it-IT" sz="3600" b="0" i="0" u="none" strike="noStrike" kern="1200" cap="none" spc="-60" normalizeH="0" baseline="0" noProof="0" dirty="0">
              <a:ln>
                <a:noFill/>
              </a:ln>
              <a:solidFill>
                <a:prstClr val="black">
                  <a:lumMod val="65000"/>
                  <a:lumOff val="35000"/>
                </a:prstClr>
              </a:solidFill>
              <a:effectLst/>
              <a:uLnTx/>
              <a:uFillTx/>
              <a:latin typeface="Arial" panose="020B0604020202020204"/>
              <a:ea typeface="+mj-ea"/>
              <a:cs typeface="+mj-cs"/>
            </a:endParaRPr>
          </a:p>
        </p:txBody>
      </p:sp>
    </p:spTree>
    <p:extLst>
      <p:ext uri="{BB962C8B-B14F-4D97-AF65-F5344CB8AC3E}">
        <p14:creationId xmlns:p14="http://schemas.microsoft.com/office/powerpoint/2010/main" val="319755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C093245-40D3-402C-BDEA-D52A4950A691}"/>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www.wpc2019.it</a:t>
            </a:r>
            <a:endParaRPr kumimoji="0" lang="en-US"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mn-ea"/>
              <a:cs typeface="+mn-cs"/>
            </a:endParaRPr>
          </a:p>
        </p:txBody>
      </p:sp>
      <p:sp>
        <p:nvSpPr>
          <p:cNvPr id="4" name="Titolo 1">
            <a:extLst>
              <a:ext uri="{FF2B5EF4-FFF2-40B4-BE49-F238E27FC236}">
                <a16:creationId xmlns:a16="http://schemas.microsoft.com/office/drawing/2014/main" id="{3BEBD4F3-108B-42A6-AE38-76036B7A6E85}"/>
              </a:ext>
            </a:extLst>
          </p:cNvPr>
          <p:cNvSpPr txBox="1">
            <a:spLocks/>
          </p:cNvSpPr>
          <p:nvPr/>
        </p:nvSpPr>
        <p:spPr>
          <a:xfrm>
            <a:off x="336000" y="180000"/>
            <a:ext cx="11520000" cy="8280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Strutturazione delle Misure minime di sicurezza ICT</a:t>
            </a:r>
          </a:p>
        </p:txBody>
      </p:sp>
      <p:sp>
        <p:nvSpPr>
          <p:cNvPr id="5" name="Rettangolo 4">
            <a:extLst>
              <a:ext uri="{FF2B5EF4-FFF2-40B4-BE49-F238E27FC236}">
                <a16:creationId xmlns:a16="http://schemas.microsoft.com/office/drawing/2014/main" id="{D221D9E9-4A74-418C-8BDC-6B82A052C7D9}"/>
              </a:ext>
            </a:extLst>
          </p:cNvPr>
          <p:cNvSpPr/>
          <p:nvPr/>
        </p:nvSpPr>
        <p:spPr>
          <a:xfrm>
            <a:off x="335999" y="948690"/>
            <a:ext cx="11520001" cy="5909310"/>
          </a:xfrm>
          <a:prstGeom prst="rect">
            <a:avLst/>
          </a:prstGeom>
          <a:solidFill>
            <a:schemeClr val="bg2"/>
          </a:solid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Il CCSC è stato concepito essenzialmente nell’ottica di prevenire e contrastare gli attacchi cibernetici</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non viene data particolare rilevanza agli eventi di sicurezza dovuti a casualità quali guasti ed eventi naturali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Ai controlli delle prime cinque classi </a:t>
            </a:r>
            <a:r>
              <a:rPr kumimoji="0" lang="it-IT" sz="1800" b="1" i="0" u="none" strike="noStrike" kern="1200" cap="none" spc="0" normalizeH="0" baseline="0" noProof="0" dirty="0" err="1">
                <a:ln>
                  <a:noFill/>
                </a:ln>
                <a:solidFill>
                  <a:srgbClr val="00133A"/>
                </a:solidFill>
                <a:effectLst/>
                <a:uLnTx/>
                <a:uFillTx/>
                <a:latin typeface="Segoe UI Light"/>
                <a:ea typeface="+mn-ea"/>
                <a:cs typeface="+mn-cs"/>
              </a:rPr>
              <a:t>AgID</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 ha deciso di aggiungere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quelli relativi alle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difese contro i </a:t>
            </a:r>
            <a:r>
              <a:rPr kumimoji="0" lang="it-IT" sz="1800" b="1" i="0" u="none" strike="noStrike" kern="1200" cap="none" spc="0" normalizeH="0" baseline="0" noProof="0" dirty="0" err="1">
                <a:ln>
                  <a:noFill/>
                </a:ln>
                <a:solidFill>
                  <a:srgbClr val="00133A"/>
                </a:solidFill>
                <a:effectLst/>
                <a:uLnTx/>
                <a:uFillTx/>
                <a:latin typeface="Segoe UI Light"/>
                <a:ea typeface="+mn-ea"/>
                <a:cs typeface="+mn-cs"/>
              </a:rPr>
              <a:t>malware</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 (CSC8)</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quelli delle alle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copie di sicurezza (CSC10)</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e quelli riferiti alla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protezione dei dati rilevanti contro i rischi di </a:t>
            </a:r>
            <a:r>
              <a:rPr kumimoji="0" lang="it-IT" sz="1800" b="1" i="0" u="none" strike="noStrike" kern="1200" cap="none" spc="0" normalizeH="0" baseline="0" noProof="0" dirty="0" err="1">
                <a:ln>
                  <a:noFill/>
                </a:ln>
                <a:solidFill>
                  <a:srgbClr val="00133A"/>
                </a:solidFill>
                <a:effectLst/>
                <a:uLnTx/>
                <a:uFillTx/>
                <a:latin typeface="Segoe UI Light"/>
                <a:ea typeface="+mn-ea"/>
                <a:cs typeface="+mn-cs"/>
              </a:rPr>
              <a:t>esfiltrazione</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 (CSC13)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Ciascun CSC è costituito da una famiglia di misure di dettaglio più fine che possono essere adottate in modo indipendente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t>
            </a:r>
            <a:r>
              <a:rPr kumimoji="0" lang="it-IT" sz="1800" b="0" i="0" u="none" strike="noStrike" kern="1200" cap="none" spc="0" normalizeH="0" baseline="0" noProof="0" dirty="0" err="1">
                <a:ln>
                  <a:noFill/>
                </a:ln>
                <a:solidFill>
                  <a:srgbClr val="00133A"/>
                </a:solidFill>
                <a:effectLst/>
                <a:uLnTx/>
                <a:uFillTx/>
                <a:latin typeface="Segoe UI Light"/>
                <a:ea typeface="+mn-ea"/>
                <a:cs typeface="+mn-cs"/>
              </a:rPr>
              <a:t>AgID</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ha ritenuto che anche al secondo livello ci fosse una granularità ancora eccessiva, che avrebbe costretto le piccole amministrazioni ad introdurre misure esagerate per la propria organizzazione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E’ stato introdotto un ulteriore terzo livello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nel quale la misura di secondo livello viene decomposta in misure elementari implementabili in modo indipendente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Un ABSC è identificato da un identificatore gerarchico a tre livelli x, y, z</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x e y sono i numeri che identificano il CSC corrispondente</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z individua ciascuno dei controlli di livello 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Le Misure minime di sicurezza ICT sono composte da 8 ABSC che sono derivati dai CSC 1,2,3,4,5,8,10 e 13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Viene indicato quali controlli implementare per ottenere un determinato livello di sicurezza:</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«Minimo» </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specifica il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livello sotto il quale nessuna amministrazione può scendere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i controlli in essa indicati debbono riguardarsi come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obbligatori</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«Standard»</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può essere assunta come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base di riferimento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nella maggior parte dei casi</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«Alto» </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può essere considerata come un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obiettivo a cui tendere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Le amministrazioni NSC (Nucleo di Sicurezza Cibernetica</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per l’infrastruttura che gestisce dati NSC,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dovrebbero collocarsi almeno a livello “standard” in assenza di requisiti più elevati</a:t>
            </a:r>
          </a:p>
        </p:txBody>
      </p:sp>
    </p:spTree>
    <p:extLst>
      <p:ext uri="{BB962C8B-B14F-4D97-AF65-F5344CB8AC3E}">
        <p14:creationId xmlns:p14="http://schemas.microsoft.com/office/powerpoint/2010/main" val="3930590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A125CB1F-DCA5-429D-BBF3-013ECA7301C6}"/>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www.wpc2019.it</a:t>
            </a:r>
            <a:endParaRPr kumimoji="0" lang="en-US"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mn-ea"/>
              <a:cs typeface="+mn-cs"/>
            </a:endParaRPr>
          </a:p>
        </p:txBody>
      </p:sp>
      <p:sp>
        <p:nvSpPr>
          <p:cNvPr id="9" name="Titolo 1">
            <a:extLst>
              <a:ext uri="{FF2B5EF4-FFF2-40B4-BE49-F238E27FC236}">
                <a16:creationId xmlns:a16="http://schemas.microsoft.com/office/drawing/2014/main" id="{099F1D6E-F2C2-45D0-BFD1-DAE40668EED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Formato delle Misure minime di sicurezza ICT </a:t>
            </a:r>
          </a:p>
        </p:txBody>
      </p:sp>
      <p:pic>
        <p:nvPicPr>
          <p:cNvPr id="10" name="Immagine 9">
            <a:extLst>
              <a:ext uri="{FF2B5EF4-FFF2-40B4-BE49-F238E27FC236}">
                <a16:creationId xmlns:a16="http://schemas.microsoft.com/office/drawing/2014/main" id="{06F306FF-9872-4878-BD12-D21471B0E6A0}"/>
              </a:ext>
            </a:extLst>
          </p:cNvPr>
          <p:cNvPicPr>
            <a:picLocks noChangeAspect="1"/>
          </p:cNvPicPr>
          <p:nvPr/>
        </p:nvPicPr>
        <p:blipFill>
          <a:blip r:embed="rId2"/>
          <a:stretch>
            <a:fillRect/>
          </a:stretch>
        </p:blipFill>
        <p:spPr>
          <a:xfrm>
            <a:off x="336000" y="1113096"/>
            <a:ext cx="11520000" cy="5639163"/>
          </a:xfrm>
          <a:prstGeom prst="rect">
            <a:avLst/>
          </a:prstGeom>
        </p:spPr>
      </p:pic>
      <p:sp>
        <p:nvSpPr>
          <p:cNvPr id="11" name="Fumetto 1 4">
            <a:extLst>
              <a:ext uri="{FF2B5EF4-FFF2-40B4-BE49-F238E27FC236}">
                <a16:creationId xmlns:a16="http://schemas.microsoft.com/office/drawing/2014/main" id="{4091FB0D-3DB7-448B-A743-CF0C1C21F180}"/>
              </a:ext>
            </a:extLst>
          </p:cNvPr>
          <p:cNvSpPr/>
          <p:nvPr/>
        </p:nvSpPr>
        <p:spPr>
          <a:xfrm>
            <a:off x="1705208" y="1701076"/>
            <a:ext cx="829073" cy="369332"/>
          </a:xfrm>
          <a:prstGeom prst="wedgeRectCallout">
            <a:avLst>
              <a:gd name="adj1" fmla="val -128068"/>
              <a:gd name="adj2" fmla="val 169530"/>
            </a:avLst>
          </a:prstGeom>
          <a:solidFill>
            <a:srgbClr val="9F2936"/>
          </a:solidFill>
          <a:ln w="12700" cap="flat" cmpd="sng" algn="ctr">
            <a:solidFill>
              <a:srgbClr val="9F2936">
                <a:shade val="50000"/>
              </a:srgbClr>
            </a:solidFill>
            <a:prstDash val="solid"/>
            <a:miter lim="800000"/>
          </a:ln>
          <a:effectLst/>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3 </a:t>
            </a:r>
            <a:r>
              <a:rPr kumimoji="0" lang="en-US"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livelli</a:t>
            </a: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 name="Fumetto 1 5">
            <a:extLst>
              <a:ext uri="{FF2B5EF4-FFF2-40B4-BE49-F238E27FC236}">
                <a16:creationId xmlns:a16="http://schemas.microsoft.com/office/drawing/2014/main" id="{ACEEDF9C-0A2C-4DDB-80AE-F4D2ED03DCE4}"/>
              </a:ext>
            </a:extLst>
          </p:cNvPr>
          <p:cNvSpPr/>
          <p:nvPr/>
        </p:nvSpPr>
        <p:spPr>
          <a:xfrm>
            <a:off x="3570643" y="2830268"/>
            <a:ext cx="4738797" cy="646331"/>
          </a:xfrm>
          <a:prstGeom prst="wedgeRectCallout">
            <a:avLst>
              <a:gd name="adj1" fmla="val 67687"/>
              <a:gd name="adj2" fmla="val -139948"/>
            </a:avLst>
          </a:prstGeom>
          <a:solidFill>
            <a:srgbClr val="9F2936"/>
          </a:solidFill>
          <a:ln w="12700" cap="flat" cmpd="sng" algn="ctr">
            <a:solidFill>
              <a:srgbClr val="9F2936">
                <a:shade val="50000"/>
              </a:srgbClr>
            </a:solidFill>
            <a:prstDash val="solid"/>
            <a:miter lim="800000"/>
          </a:ln>
          <a:effectLst/>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Subcategory</a:t>
            </a:r>
            <a:r>
              <a:rPr kumimoji="0" lang="it-IT"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del Framework Core</a:t>
            </a:r>
            <a:br>
              <a:rPr kumimoji="0" lang="it-IT"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it-IT"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del Framework nazionale per la Cyber Security</a:t>
            </a: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3" name="Fumetto 1 6">
            <a:extLst>
              <a:ext uri="{FF2B5EF4-FFF2-40B4-BE49-F238E27FC236}">
                <a16:creationId xmlns:a16="http://schemas.microsoft.com/office/drawing/2014/main" id="{9A440FA9-E65E-4E9E-82A0-B76599D3D5DC}"/>
              </a:ext>
            </a:extLst>
          </p:cNvPr>
          <p:cNvSpPr/>
          <p:nvPr/>
        </p:nvSpPr>
        <p:spPr>
          <a:xfrm>
            <a:off x="8870603" y="3537086"/>
            <a:ext cx="1973810" cy="369332"/>
          </a:xfrm>
          <a:prstGeom prst="wedgeRectCallout">
            <a:avLst>
              <a:gd name="adj1" fmla="val 49869"/>
              <a:gd name="adj2" fmla="val -331261"/>
            </a:avLst>
          </a:prstGeom>
          <a:solidFill>
            <a:srgbClr val="9F2936"/>
          </a:solidFill>
          <a:ln w="12700" cap="flat" cmpd="sng" algn="ctr">
            <a:solidFill>
              <a:srgbClr val="9F2936">
                <a:shade val="50000"/>
              </a:srgbClr>
            </a:solidFill>
            <a:prstDash val="solid"/>
            <a:miter lim="800000"/>
          </a:ln>
          <a:effectLst/>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Livello</a:t>
            </a: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di </a:t>
            </a:r>
            <a:r>
              <a:rPr kumimoji="0" lang="en-US" sz="18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sicurezza</a:t>
            </a: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925951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681DB4A-CD11-4AC5-AE15-E88069F2FDFD}"/>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1 (CSC 1)</a:t>
            </a:r>
          </a:p>
        </p:txBody>
      </p:sp>
      <p:sp>
        <p:nvSpPr>
          <p:cNvPr id="5" name="Rettangolo 4">
            <a:extLst>
              <a:ext uri="{FF2B5EF4-FFF2-40B4-BE49-F238E27FC236}">
                <a16:creationId xmlns:a16="http://schemas.microsoft.com/office/drawing/2014/main" id="{E9810AB2-8EC5-42DF-A340-796E109855B2}"/>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Inventario dei dispositivi autorizzati e non autorizzati</a:t>
            </a:r>
          </a:p>
        </p:txBody>
      </p:sp>
      <p:sp>
        <p:nvSpPr>
          <p:cNvPr id="6" name="Rettangolo 5">
            <a:extLst>
              <a:ext uri="{FF2B5EF4-FFF2-40B4-BE49-F238E27FC236}">
                <a16:creationId xmlns:a16="http://schemas.microsoft.com/office/drawing/2014/main" id="{3C75F540-5E22-4CA0-A9B2-51032E6B73B6}"/>
              </a:ext>
            </a:extLst>
          </p:cNvPr>
          <p:cNvSpPr/>
          <p:nvPr/>
        </p:nvSpPr>
        <p:spPr>
          <a:xfrm>
            <a:off x="330837" y="1456307"/>
            <a:ext cx="3001527"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1.1.1 Inventario delle risorse attive</a:t>
            </a:r>
          </a:p>
        </p:txBody>
      </p:sp>
      <p:sp>
        <p:nvSpPr>
          <p:cNvPr id="7" name="Rettangolo 6">
            <a:extLst>
              <a:ext uri="{FF2B5EF4-FFF2-40B4-BE49-F238E27FC236}">
                <a16:creationId xmlns:a16="http://schemas.microsoft.com/office/drawing/2014/main" id="{968B6F11-C4A1-495C-BD64-EF7DA11682CB}"/>
              </a:ext>
            </a:extLst>
          </p:cNvPr>
          <p:cNvSpPr/>
          <p:nvPr/>
        </p:nvSpPr>
        <p:spPr>
          <a:xfrm>
            <a:off x="3323279" y="1456307"/>
            <a:ext cx="2720617"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1.1.2 Inventario automatizzato</a:t>
            </a:r>
          </a:p>
        </p:txBody>
      </p:sp>
      <p:sp>
        <p:nvSpPr>
          <p:cNvPr id="8" name="Rettangolo 7">
            <a:extLst>
              <a:ext uri="{FF2B5EF4-FFF2-40B4-BE49-F238E27FC236}">
                <a16:creationId xmlns:a16="http://schemas.microsoft.com/office/drawing/2014/main" id="{DBC5AA7D-CABA-4AC2-BD91-C007F366F5E8}"/>
              </a:ext>
            </a:extLst>
          </p:cNvPr>
          <p:cNvSpPr/>
          <p:nvPr/>
        </p:nvSpPr>
        <p:spPr>
          <a:xfrm>
            <a:off x="6043896" y="1456307"/>
            <a:ext cx="4982261"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1.1.3 Discovery dispositivi in rete con allarmi su anomalie</a:t>
            </a:r>
          </a:p>
        </p:txBody>
      </p:sp>
      <p:sp>
        <p:nvSpPr>
          <p:cNvPr id="9" name="Rettangolo 8">
            <a:extLst>
              <a:ext uri="{FF2B5EF4-FFF2-40B4-BE49-F238E27FC236}">
                <a16:creationId xmlns:a16="http://schemas.microsoft.com/office/drawing/2014/main" id="{529BFDD0-702F-41F8-B5E5-2A5CCDDBD414}"/>
              </a:ext>
            </a:extLst>
          </p:cNvPr>
          <p:cNvSpPr/>
          <p:nvPr/>
        </p:nvSpPr>
        <p:spPr>
          <a:xfrm>
            <a:off x="330837" y="1797287"/>
            <a:ext cx="5225213"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1.1.4 Qualificazione sistemi in rete tramite analisi del traffico</a:t>
            </a:r>
          </a:p>
        </p:txBody>
      </p:sp>
      <p:sp>
        <p:nvSpPr>
          <p:cNvPr id="10" name="Rettangolo 9">
            <a:extLst>
              <a:ext uri="{FF2B5EF4-FFF2-40B4-BE49-F238E27FC236}">
                <a16:creationId xmlns:a16="http://schemas.microsoft.com/office/drawing/2014/main" id="{DECED422-2AB1-41A8-BEF9-8DECE5CE094B}"/>
              </a:ext>
            </a:extLst>
          </p:cNvPr>
          <p:cNvSpPr/>
          <p:nvPr/>
        </p:nvSpPr>
        <p:spPr>
          <a:xfrm>
            <a:off x="330837" y="2273907"/>
            <a:ext cx="1869423"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1.2.1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Logging</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DHCP</a:t>
            </a:r>
          </a:p>
        </p:txBody>
      </p:sp>
      <p:sp>
        <p:nvSpPr>
          <p:cNvPr id="11" name="Rettangolo 10">
            <a:extLst>
              <a:ext uri="{FF2B5EF4-FFF2-40B4-BE49-F238E27FC236}">
                <a16:creationId xmlns:a16="http://schemas.microsoft.com/office/drawing/2014/main" id="{1846F90C-C358-4B8D-B7F3-0E4F7B4BF11B}"/>
              </a:ext>
            </a:extLst>
          </p:cNvPr>
          <p:cNvSpPr/>
          <p:nvPr/>
        </p:nvSpPr>
        <p:spPr>
          <a:xfrm>
            <a:off x="2200260" y="2272201"/>
            <a:ext cx="4742709"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1.2.2 Utilizzo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Logging</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DHCP per migliorare inventario</a:t>
            </a:r>
          </a:p>
        </p:txBody>
      </p:sp>
      <p:sp>
        <p:nvSpPr>
          <p:cNvPr id="12" name="Rettangolo 11">
            <a:extLst>
              <a:ext uri="{FF2B5EF4-FFF2-40B4-BE49-F238E27FC236}">
                <a16:creationId xmlns:a16="http://schemas.microsoft.com/office/drawing/2014/main" id="{F6FF69E1-FA84-47E5-BA6C-2D0928A49E91}"/>
              </a:ext>
            </a:extLst>
          </p:cNvPr>
          <p:cNvSpPr/>
          <p:nvPr/>
        </p:nvSpPr>
        <p:spPr>
          <a:xfrm>
            <a:off x="330837" y="2736520"/>
            <a:ext cx="6804299"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1.3.1 Aggiornare l’inventario quando sono connessi nuovi dispositivi approvati</a:t>
            </a:r>
          </a:p>
        </p:txBody>
      </p:sp>
      <p:sp>
        <p:nvSpPr>
          <p:cNvPr id="13" name="Rettangolo 12">
            <a:extLst>
              <a:ext uri="{FF2B5EF4-FFF2-40B4-BE49-F238E27FC236}">
                <a16:creationId xmlns:a16="http://schemas.microsoft.com/office/drawing/2014/main" id="{469F34DB-FF21-47C4-B60F-9E5BA72E256E}"/>
              </a:ext>
            </a:extLst>
          </p:cNvPr>
          <p:cNvSpPr/>
          <p:nvPr/>
        </p:nvSpPr>
        <p:spPr>
          <a:xfrm>
            <a:off x="330837" y="3066747"/>
            <a:ext cx="8575489"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1.3.2 Inventario automatizzato automaticamente quando sono connessi nuovi dispositivi approvati</a:t>
            </a:r>
          </a:p>
        </p:txBody>
      </p:sp>
      <p:sp>
        <p:nvSpPr>
          <p:cNvPr id="14" name="Rettangolo 13">
            <a:extLst>
              <a:ext uri="{FF2B5EF4-FFF2-40B4-BE49-F238E27FC236}">
                <a16:creationId xmlns:a16="http://schemas.microsoft.com/office/drawing/2014/main" id="{6A5D840A-4A46-4104-811C-C9BCFE7ED186}"/>
              </a:ext>
            </a:extLst>
          </p:cNvPr>
          <p:cNvSpPr/>
          <p:nvPr/>
        </p:nvSpPr>
        <p:spPr>
          <a:xfrm>
            <a:off x="330837" y="3548124"/>
            <a:ext cx="5411866"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1.4.1 Registrare indirizzo IP di tutti i sistemi e dispositivi in rete</a:t>
            </a:r>
          </a:p>
        </p:txBody>
      </p:sp>
      <p:sp>
        <p:nvSpPr>
          <p:cNvPr id="15" name="Rettangolo 14">
            <a:extLst>
              <a:ext uri="{FF2B5EF4-FFF2-40B4-BE49-F238E27FC236}">
                <a16:creationId xmlns:a16="http://schemas.microsoft.com/office/drawing/2014/main" id="{E1735D07-BC5D-4A52-A86D-427A467ED766}"/>
              </a:ext>
            </a:extLst>
          </p:cNvPr>
          <p:cNvSpPr/>
          <p:nvPr/>
        </p:nvSpPr>
        <p:spPr>
          <a:xfrm>
            <a:off x="330837" y="3881921"/>
            <a:ext cx="10244728"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1.4.2 Registrare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hostname</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funzione, responsabile, ufficio, tipologia (portatile/personale) dei dispositivi con indirizzo IP</a:t>
            </a:r>
          </a:p>
        </p:txBody>
      </p:sp>
      <p:sp>
        <p:nvSpPr>
          <p:cNvPr id="16" name="Rettangolo 15">
            <a:extLst>
              <a:ext uri="{FF2B5EF4-FFF2-40B4-BE49-F238E27FC236}">
                <a16:creationId xmlns:a16="http://schemas.microsoft.com/office/drawing/2014/main" id="{5F6D49FE-9A5C-4A93-9871-A165ED9158C8}"/>
              </a:ext>
            </a:extLst>
          </p:cNvPr>
          <p:cNvSpPr/>
          <p:nvPr/>
        </p:nvSpPr>
        <p:spPr>
          <a:xfrm>
            <a:off x="330837" y="4215718"/>
            <a:ext cx="9384428"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1.4.3 Identificare telefoni cellulari, tablet, laptop e altri dispositivi portatili che memorizzano o elaborano dati</a:t>
            </a:r>
          </a:p>
        </p:txBody>
      </p:sp>
      <p:sp>
        <p:nvSpPr>
          <p:cNvPr id="17" name="Rettangolo 16">
            <a:extLst>
              <a:ext uri="{FF2B5EF4-FFF2-40B4-BE49-F238E27FC236}">
                <a16:creationId xmlns:a16="http://schemas.microsoft.com/office/drawing/2014/main" id="{E1320E7C-7687-4D87-9E54-E3040CA0462C}"/>
              </a:ext>
            </a:extLst>
          </p:cNvPr>
          <p:cNvSpPr/>
          <p:nvPr/>
        </p:nvSpPr>
        <p:spPr>
          <a:xfrm>
            <a:off x="330837" y="4713197"/>
            <a:ext cx="8695522"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1.5.1 Autenticazione a livello di rete 802.1x correlata all’inventario per distinguere i sistemi autorizzati</a:t>
            </a:r>
          </a:p>
        </p:txBody>
      </p:sp>
      <p:sp>
        <p:nvSpPr>
          <p:cNvPr id="18" name="Rettangolo 17">
            <a:extLst>
              <a:ext uri="{FF2B5EF4-FFF2-40B4-BE49-F238E27FC236}">
                <a16:creationId xmlns:a16="http://schemas.microsoft.com/office/drawing/2014/main" id="{016137FB-82A0-4283-AFCC-7382504FB01D}"/>
              </a:ext>
            </a:extLst>
          </p:cNvPr>
          <p:cNvSpPr/>
          <p:nvPr/>
        </p:nvSpPr>
        <p:spPr>
          <a:xfrm>
            <a:off x="330837" y="5200838"/>
            <a:ext cx="8642046"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1.6.1 Certificati lato client per validare e autenticare i sistemi prima della connessione alla rete locale</a:t>
            </a:r>
          </a:p>
        </p:txBody>
      </p:sp>
      <p:grpSp>
        <p:nvGrpSpPr>
          <p:cNvPr id="19" name="Gruppo 18">
            <a:extLst>
              <a:ext uri="{FF2B5EF4-FFF2-40B4-BE49-F238E27FC236}">
                <a16:creationId xmlns:a16="http://schemas.microsoft.com/office/drawing/2014/main" id="{6503CF91-ABC2-417E-AE07-1DF84BDEF2FB}"/>
              </a:ext>
            </a:extLst>
          </p:cNvPr>
          <p:cNvGrpSpPr/>
          <p:nvPr/>
        </p:nvGrpSpPr>
        <p:grpSpPr>
          <a:xfrm>
            <a:off x="10598301" y="86744"/>
            <a:ext cx="1515243" cy="1128535"/>
            <a:chOff x="10686696" y="141516"/>
            <a:chExt cx="1515243" cy="1128535"/>
          </a:xfrm>
        </p:grpSpPr>
        <p:pic>
          <p:nvPicPr>
            <p:cNvPr id="20" name="Picture 12" descr="Risultati immagini per network icon">
              <a:extLst>
                <a:ext uri="{FF2B5EF4-FFF2-40B4-BE49-F238E27FC236}">
                  <a16:creationId xmlns:a16="http://schemas.microsoft.com/office/drawing/2014/main" id="{09E8033E-DFA6-4B31-B93A-900E381DBA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86696" y="141516"/>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89353A34-D94A-4893-97CC-F924553FE3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7939" y="226051"/>
              <a:ext cx="1044000" cy="104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uppo 21">
            <a:extLst>
              <a:ext uri="{FF2B5EF4-FFF2-40B4-BE49-F238E27FC236}">
                <a16:creationId xmlns:a16="http://schemas.microsoft.com/office/drawing/2014/main" id="{25C83EF0-7B8E-4562-9F30-444FC24B197A}"/>
              </a:ext>
            </a:extLst>
          </p:cNvPr>
          <p:cNvGrpSpPr/>
          <p:nvPr/>
        </p:nvGrpSpPr>
        <p:grpSpPr>
          <a:xfrm>
            <a:off x="7821222" y="6665447"/>
            <a:ext cx="4331022" cy="153888"/>
            <a:chOff x="7845818" y="6671158"/>
            <a:chExt cx="4331022" cy="153888"/>
          </a:xfrm>
        </p:grpSpPr>
        <p:sp>
          <p:nvSpPr>
            <p:cNvPr id="23" name="Rettangolo 22">
              <a:extLst>
                <a:ext uri="{FF2B5EF4-FFF2-40B4-BE49-F238E27FC236}">
                  <a16:creationId xmlns:a16="http://schemas.microsoft.com/office/drawing/2014/main" id="{2EFD059E-6A3B-4F7A-8988-E1563C47DFC2}"/>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4" name="Rettangolo 23">
              <a:extLst>
                <a:ext uri="{FF2B5EF4-FFF2-40B4-BE49-F238E27FC236}">
                  <a16:creationId xmlns:a16="http://schemas.microsoft.com/office/drawing/2014/main" id="{E277811D-ECDD-4EE8-B795-4AB389067BF0}"/>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25" name="Rettangolo 24">
              <a:extLst>
                <a:ext uri="{FF2B5EF4-FFF2-40B4-BE49-F238E27FC236}">
                  <a16:creationId xmlns:a16="http://schemas.microsoft.com/office/drawing/2014/main" id="{A33219BC-A692-44C2-A0AF-3D6D81D1EB9A}"/>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spTree>
    <p:extLst>
      <p:ext uri="{BB962C8B-B14F-4D97-AF65-F5344CB8AC3E}">
        <p14:creationId xmlns:p14="http://schemas.microsoft.com/office/powerpoint/2010/main" val="3096992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1CE4DD27-AF63-47E1-9A08-2123D7CFFE4C}"/>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2 (CSC 2):</a:t>
            </a:r>
          </a:p>
        </p:txBody>
      </p:sp>
      <p:sp>
        <p:nvSpPr>
          <p:cNvPr id="5" name="Rettangolo 4">
            <a:extLst>
              <a:ext uri="{FF2B5EF4-FFF2-40B4-BE49-F238E27FC236}">
                <a16:creationId xmlns:a16="http://schemas.microsoft.com/office/drawing/2014/main" id="{9F049327-131A-49DD-862D-668F43FBBA33}"/>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Inventario dei software autorizzati e non autorizzati</a:t>
            </a:r>
          </a:p>
        </p:txBody>
      </p:sp>
      <p:grpSp>
        <p:nvGrpSpPr>
          <p:cNvPr id="6" name="Gruppo 5">
            <a:extLst>
              <a:ext uri="{FF2B5EF4-FFF2-40B4-BE49-F238E27FC236}">
                <a16:creationId xmlns:a16="http://schemas.microsoft.com/office/drawing/2014/main" id="{1DF87AFA-A18F-4F49-A812-5B2BF8B222BF}"/>
              </a:ext>
            </a:extLst>
          </p:cNvPr>
          <p:cNvGrpSpPr/>
          <p:nvPr/>
        </p:nvGrpSpPr>
        <p:grpSpPr>
          <a:xfrm>
            <a:off x="10618628" y="109563"/>
            <a:ext cx="1494916" cy="1105716"/>
            <a:chOff x="10618628" y="109563"/>
            <a:chExt cx="1494916" cy="1105716"/>
          </a:xfrm>
        </p:grpSpPr>
        <p:pic>
          <p:nvPicPr>
            <p:cNvPr id="7" name="Picture 2" descr="Risultati immagini per software icon">
              <a:extLst>
                <a:ext uri="{FF2B5EF4-FFF2-40B4-BE49-F238E27FC236}">
                  <a16:creationId xmlns:a16="http://schemas.microsoft.com/office/drawing/2014/main" id="{295796FE-BB36-4562-ABFD-5B6495DC34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18628" y="10956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3527F7D0-F60A-4EDF-A62B-1F9080C026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9544" y="171279"/>
              <a:ext cx="1044000" cy="10440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ttangolo 8">
            <a:extLst>
              <a:ext uri="{FF2B5EF4-FFF2-40B4-BE49-F238E27FC236}">
                <a16:creationId xmlns:a16="http://schemas.microsoft.com/office/drawing/2014/main" id="{E5F8DC81-DABF-4FCF-A7C8-E92CCF02D161}"/>
              </a:ext>
            </a:extLst>
          </p:cNvPr>
          <p:cNvSpPr/>
          <p:nvPr/>
        </p:nvSpPr>
        <p:spPr>
          <a:xfrm>
            <a:off x="330837" y="1472897"/>
            <a:ext cx="10165860"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2.1.1 Elenco software autorizzati con versione per tipo di sistema, non consentire installazione software non in elenco </a:t>
            </a:r>
          </a:p>
        </p:txBody>
      </p:sp>
      <p:sp>
        <p:nvSpPr>
          <p:cNvPr id="10" name="Rettangolo 9">
            <a:extLst>
              <a:ext uri="{FF2B5EF4-FFF2-40B4-BE49-F238E27FC236}">
                <a16:creationId xmlns:a16="http://schemas.microsoft.com/office/drawing/2014/main" id="{49D32BFC-F12F-4758-83B5-7C5D0AB22B45}"/>
              </a:ext>
            </a:extLst>
          </p:cNvPr>
          <p:cNvSpPr/>
          <p:nvPr/>
        </p:nvSpPr>
        <p:spPr>
          <a:xfrm>
            <a:off x="336000" y="1961582"/>
            <a:ext cx="8221931"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2.2.1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Whitelist</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(anche ampia) applicazioni autorizzate, bloccare esecuzione software non lista</a:t>
            </a:r>
          </a:p>
        </p:txBody>
      </p:sp>
      <p:sp>
        <p:nvSpPr>
          <p:cNvPr id="11" name="Rettangolo 10">
            <a:extLst>
              <a:ext uri="{FF2B5EF4-FFF2-40B4-BE49-F238E27FC236}">
                <a16:creationId xmlns:a16="http://schemas.microsoft.com/office/drawing/2014/main" id="{8F439DF4-3FE2-4C14-94CC-04EF0ADD9262}"/>
              </a:ext>
            </a:extLst>
          </p:cNvPr>
          <p:cNvSpPr/>
          <p:nvPr/>
        </p:nvSpPr>
        <p:spPr>
          <a:xfrm>
            <a:off x="338392" y="2637129"/>
            <a:ext cx="8464368"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2.2.3 Verifica integrità file applicazioni in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whitelist</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per verificare che non siano state modificate</a:t>
            </a:r>
          </a:p>
        </p:txBody>
      </p:sp>
      <p:sp>
        <p:nvSpPr>
          <p:cNvPr id="12" name="Rettangolo 11">
            <a:extLst>
              <a:ext uri="{FF2B5EF4-FFF2-40B4-BE49-F238E27FC236}">
                <a16:creationId xmlns:a16="http://schemas.microsoft.com/office/drawing/2014/main" id="{3E48D3DE-7B4E-4DC0-A8FF-E80B175A9CBD}"/>
              </a:ext>
            </a:extLst>
          </p:cNvPr>
          <p:cNvSpPr/>
          <p:nvPr/>
        </p:nvSpPr>
        <p:spPr>
          <a:xfrm>
            <a:off x="336000" y="2298575"/>
            <a:ext cx="5147563"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2.2.2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Whitelist</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mirata per sistemi con funzioni specifiche </a:t>
            </a:r>
          </a:p>
        </p:txBody>
      </p:sp>
      <p:sp>
        <p:nvSpPr>
          <p:cNvPr id="13" name="Rettangolo 12">
            <a:extLst>
              <a:ext uri="{FF2B5EF4-FFF2-40B4-BE49-F238E27FC236}">
                <a16:creationId xmlns:a16="http://schemas.microsoft.com/office/drawing/2014/main" id="{2EDFB4B0-4FEC-4F64-B01E-52BA4DC5CA16}"/>
              </a:ext>
            </a:extLst>
          </p:cNvPr>
          <p:cNvSpPr/>
          <p:nvPr/>
        </p:nvSpPr>
        <p:spPr>
          <a:xfrm>
            <a:off x="338392" y="3124584"/>
            <a:ext cx="6153864"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2.3.1 Scansioni regolari per rilevare presenza software non autorizzato</a:t>
            </a:r>
          </a:p>
        </p:txBody>
      </p:sp>
      <p:sp>
        <p:nvSpPr>
          <p:cNvPr id="14" name="Rettangolo 13">
            <a:extLst>
              <a:ext uri="{FF2B5EF4-FFF2-40B4-BE49-F238E27FC236}">
                <a16:creationId xmlns:a16="http://schemas.microsoft.com/office/drawing/2014/main" id="{AC108E2F-EDA9-4502-BDE3-26A4520B41FE}"/>
              </a:ext>
            </a:extLst>
          </p:cNvPr>
          <p:cNvSpPr/>
          <p:nvPr/>
        </p:nvSpPr>
        <p:spPr>
          <a:xfrm>
            <a:off x="6492256" y="3124253"/>
            <a:ext cx="3147721"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2.3.2 Inventario software completo</a:t>
            </a:r>
          </a:p>
        </p:txBody>
      </p:sp>
      <p:sp>
        <p:nvSpPr>
          <p:cNvPr id="15" name="Rettangolo 14">
            <a:extLst>
              <a:ext uri="{FF2B5EF4-FFF2-40B4-BE49-F238E27FC236}">
                <a16:creationId xmlns:a16="http://schemas.microsoft.com/office/drawing/2014/main" id="{7D053BDA-239A-4E20-9C6A-E488EEC4787D}"/>
              </a:ext>
            </a:extLst>
          </p:cNvPr>
          <p:cNvSpPr/>
          <p:nvPr/>
        </p:nvSpPr>
        <p:spPr>
          <a:xfrm>
            <a:off x="338392" y="3462807"/>
            <a:ext cx="8789779"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2.3.3 Inventario software automatizzato che registri versione OS, applicazioni installate e livello patch</a:t>
            </a:r>
          </a:p>
        </p:txBody>
      </p:sp>
      <p:sp>
        <p:nvSpPr>
          <p:cNvPr id="16" name="Rettangolo 15">
            <a:extLst>
              <a:ext uri="{FF2B5EF4-FFF2-40B4-BE49-F238E27FC236}">
                <a16:creationId xmlns:a16="http://schemas.microsoft.com/office/drawing/2014/main" id="{44AF7C73-4022-4A5D-B632-2520ABD5E04F}"/>
              </a:ext>
            </a:extLst>
          </p:cNvPr>
          <p:cNvSpPr/>
          <p:nvPr/>
        </p:nvSpPr>
        <p:spPr>
          <a:xfrm>
            <a:off x="330837" y="3949931"/>
            <a:ext cx="9502025"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2.4.1 VM e/o sistemi air-</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gapped</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(isolati) per eseguire applicazioni dedicate a operazioni strategiche o critiche</a:t>
            </a:r>
          </a:p>
        </p:txBody>
      </p:sp>
      <p:grpSp>
        <p:nvGrpSpPr>
          <p:cNvPr id="17" name="Gruppo 16">
            <a:extLst>
              <a:ext uri="{FF2B5EF4-FFF2-40B4-BE49-F238E27FC236}">
                <a16:creationId xmlns:a16="http://schemas.microsoft.com/office/drawing/2014/main" id="{5C19E73E-43A6-45B6-8A70-A54111EE8C2E}"/>
              </a:ext>
            </a:extLst>
          </p:cNvPr>
          <p:cNvGrpSpPr/>
          <p:nvPr/>
        </p:nvGrpSpPr>
        <p:grpSpPr>
          <a:xfrm>
            <a:off x="7821222" y="6665447"/>
            <a:ext cx="4331022" cy="153888"/>
            <a:chOff x="7845818" y="6671158"/>
            <a:chExt cx="4331022" cy="153888"/>
          </a:xfrm>
        </p:grpSpPr>
        <p:sp>
          <p:nvSpPr>
            <p:cNvPr id="18" name="Rettangolo 17">
              <a:extLst>
                <a:ext uri="{FF2B5EF4-FFF2-40B4-BE49-F238E27FC236}">
                  <a16:creationId xmlns:a16="http://schemas.microsoft.com/office/drawing/2014/main" id="{8B8E51A1-AE5B-40B2-B36F-6B9AC4463626}"/>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19" name="Rettangolo 18">
              <a:extLst>
                <a:ext uri="{FF2B5EF4-FFF2-40B4-BE49-F238E27FC236}">
                  <a16:creationId xmlns:a16="http://schemas.microsoft.com/office/drawing/2014/main" id="{FD05FFC1-A076-4008-B141-845754DB00BD}"/>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20" name="Rettangolo 19">
              <a:extLst>
                <a:ext uri="{FF2B5EF4-FFF2-40B4-BE49-F238E27FC236}">
                  <a16:creationId xmlns:a16="http://schemas.microsoft.com/office/drawing/2014/main" id="{DD478705-EB1B-43C1-BBD2-4AEBE39CB35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spTree>
    <p:extLst>
      <p:ext uri="{BB962C8B-B14F-4D97-AF65-F5344CB8AC3E}">
        <p14:creationId xmlns:p14="http://schemas.microsoft.com/office/powerpoint/2010/main" val="3532991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47E864E-E344-4558-9D52-B822B6F073A9}"/>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www.wpc2019.it</a:t>
            </a:r>
            <a:endParaRPr kumimoji="0" lang="en-US"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mn-ea"/>
              <a:cs typeface="+mn-cs"/>
            </a:endParaRPr>
          </a:p>
        </p:txBody>
      </p:sp>
      <p:sp>
        <p:nvSpPr>
          <p:cNvPr id="4" name="Titolo 1">
            <a:extLst>
              <a:ext uri="{FF2B5EF4-FFF2-40B4-BE49-F238E27FC236}">
                <a16:creationId xmlns:a16="http://schemas.microsoft.com/office/drawing/2014/main" id="{37AEFC41-6F81-4CF0-865D-1F91A6644449}"/>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3 (CSC 3)</a:t>
            </a:r>
          </a:p>
        </p:txBody>
      </p:sp>
      <p:sp>
        <p:nvSpPr>
          <p:cNvPr id="5" name="Rettangolo 4">
            <a:extLst>
              <a:ext uri="{FF2B5EF4-FFF2-40B4-BE49-F238E27FC236}">
                <a16:creationId xmlns:a16="http://schemas.microsoft.com/office/drawing/2014/main" id="{AFFA15B6-4DCB-41BF-9830-CD7EC60A08E7}"/>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Proteggere le configurazioni di hardware e software sui dispositivi mobili, laptop, workstation e server</a:t>
            </a:r>
          </a:p>
        </p:txBody>
      </p:sp>
      <p:grpSp>
        <p:nvGrpSpPr>
          <p:cNvPr id="6" name="Gruppo 5">
            <a:extLst>
              <a:ext uri="{FF2B5EF4-FFF2-40B4-BE49-F238E27FC236}">
                <a16:creationId xmlns:a16="http://schemas.microsoft.com/office/drawing/2014/main" id="{842BB3EE-AEDC-4489-95B3-8F4B9A851C7E}"/>
              </a:ext>
            </a:extLst>
          </p:cNvPr>
          <p:cNvGrpSpPr/>
          <p:nvPr/>
        </p:nvGrpSpPr>
        <p:grpSpPr>
          <a:xfrm>
            <a:off x="11170670" y="132840"/>
            <a:ext cx="867468" cy="743884"/>
            <a:chOff x="7473313" y="2712154"/>
            <a:chExt cx="867468" cy="743884"/>
          </a:xfrm>
        </p:grpSpPr>
        <p:pic>
          <p:nvPicPr>
            <p:cNvPr id="7" name="Immagine 6">
              <a:extLst>
                <a:ext uri="{FF2B5EF4-FFF2-40B4-BE49-F238E27FC236}">
                  <a16:creationId xmlns:a16="http://schemas.microsoft.com/office/drawing/2014/main" id="{BF45843B-549E-4D0B-B89E-B451FD2047B8}"/>
                </a:ext>
              </a:extLst>
            </p:cNvPr>
            <p:cNvPicPr>
              <a:picLocks noChangeAspect="1"/>
            </p:cNvPicPr>
            <p:nvPr/>
          </p:nvPicPr>
          <p:blipFill>
            <a:blip r:embed="rId2"/>
            <a:stretch>
              <a:fillRect/>
            </a:stretch>
          </p:blipFill>
          <p:spPr>
            <a:xfrm>
              <a:off x="7473313" y="3072154"/>
              <a:ext cx="360000" cy="360000"/>
            </a:xfrm>
            <a:prstGeom prst="rect">
              <a:avLst/>
            </a:prstGeom>
          </p:spPr>
        </p:pic>
        <p:pic>
          <p:nvPicPr>
            <p:cNvPr id="8" name="Immagine 7">
              <a:extLst>
                <a:ext uri="{FF2B5EF4-FFF2-40B4-BE49-F238E27FC236}">
                  <a16:creationId xmlns:a16="http://schemas.microsoft.com/office/drawing/2014/main" id="{21A541E3-3071-40E5-AF33-E56BB6B93F45}"/>
                </a:ext>
              </a:extLst>
            </p:cNvPr>
            <p:cNvPicPr>
              <a:picLocks noChangeAspect="1"/>
            </p:cNvPicPr>
            <p:nvPr/>
          </p:nvPicPr>
          <p:blipFill>
            <a:blip r:embed="rId3"/>
            <a:stretch>
              <a:fillRect/>
            </a:stretch>
          </p:blipFill>
          <p:spPr>
            <a:xfrm>
              <a:off x="7473313" y="2712154"/>
              <a:ext cx="360000" cy="360000"/>
            </a:xfrm>
            <a:prstGeom prst="rect">
              <a:avLst/>
            </a:prstGeom>
          </p:spPr>
        </p:pic>
        <p:pic>
          <p:nvPicPr>
            <p:cNvPr id="9" name="Immagine 8">
              <a:extLst>
                <a:ext uri="{FF2B5EF4-FFF2-40B4-BE49-F238E27FC236}">
                  <a16:creationId xmlns:a16="http://schemas.microsoft.com/office/drawing/2014/main" id="{C0695081-AF78-4CE8-92F3-09019860061A}"/>
                </a:ext>
              </a:extLst>
            </p:cNvPr>
            <p:cNvPicPr>
              <a:picLocks noChangeAspect="1"/>
            </p:cNvPicPr>
            <p:nvPr/>
          </p:nvPicPr>
          <p:blipFill>
            <a:blip r:embed="rId4"/>
            <a:stretch>
              <a:fillRect/>
            </a:stretch>
          </p:blipFill>
          <p:spPr>
            <a:xfrm>
              <a:off x="7980781" y="2712154"/>
              <a:ext cx="360000" cy="360000"/>
            </a:xfrm>
            <a:prstGeom prst="rect">
              <a:avLst/>
            </a:prstGeom>
          </p:spPr>
        </p:pic>
        <p:pic>
          <p:nvPicPr>
            <p:cNvPr id="10" name="Immagine 9">
              <a:extLst>
                <a:ext uri="{FF2B5EF4-FFF2-40B4-BE49-F238E27FC236}">
                  <a16:creationId xmlns:a16="http://schemas.microsoft.com/office/drawing/2014/main" id="{9BDAD0A1-7DC4-4563-8679-2B929CDE04F6}"/>
                </a:ext>
              </a:extLst>
            </p:cNvPr>
            <p:cNvPicPr>
              <a:picLocks noChangeAspect="1"/>
            </p:cNvPicPr>
            <p:nvPr/>
          </p:nvPicPr>
          <p:blipFill>
            <a:blip r:embed="rId5"/>
            <a:stretch>
              <a:fillRect/>
            </a:stretch>
          </p:blipFill>
          <p:spPr>
            <a:xfrm>
              <a:off x="7980781" y="3096038"/>
              <a:ext cx="360000" cy="360000"/>
            </a:xfrm>
            <a:prstGeom prst="rect">
              <a:avLst/>
            </a:prstGeom>
          </p:spPr>
        </p:pic>
        <p:pic>
          <p:nvPicPr>
            <p:cNvPr id="11" name="Picture 2" descr="shield icon">
              <a:extLst>
                <a:ext uri="{FF2B5EF4-FFF2-40B4-BE49-F238E27FC236}">
                  <a16:creationId xmlns:a16="http://schemas.microsoft.com/office/drawing/2014/main" id="{08ABF46E-DD89-4D87-90BC-A55CD2BE64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16073" y="2790212"/>
              <a:ext cx="540000"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ttangolo 11">
            <a:extLst>
              <a:ext uri="{FF2B5EF4-FFF2-40B4-BE49-F238E27FC236}">
                <a16:creationId xmlns:a16="http://schemas.microsoft.com/office/drawing/2014/main" id="{86BF0AD4-116E-48EC-8596-4AE474B63790}"/>
              </a:ext>
            </a:extLst>
          </p:cNvPr>
          <p:cNvSpPr/>
          <p:nvPr/>
        </p:nvSpPr>
        <p:spPr>
          <a:xfrm>
            <a:off x="330837" y="1472897"/>
            <a:ext cx="4041299"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3.1.1 Utilizzo di configurazioni sicure standard</a:t>
            </a:r>
          </a:p>
        </p:txBody>
      </p:sp>
      <p:sp>
        <p:nvSpPr>
          <p:cNvPr id="13" name="Rettangolo 12">
            <a:extLst>
              <a:ext uri="{FF2B5EF4-FFF2-40B4-BE49-F238E27FC236}">
                <a16:creationId xmlns:a16="http://schemas.microsoft.com/office/drawing/2014/main" id="{0554114C-31B3-4B6B-ADC6-DDA28CB17964}"/>
              </a:ext>
            </a:extLst>
          </p:cNvPr>
          <p:cNvSpPr/>
          <p:nvPr/>
        </p:nvSpPr>
        <p:spPr>
          <a:xfrm>
            <a:off x="330836" y="1811193"/>
            <a:ext cx="10205038" cy="830997"/>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3.1.2 Configurazioni sicure standard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hardened</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OS/applicazioni (eliminazione account utente/servizio non necessari,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        disattivazione/eliminazione servizi non necessari, configurazione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stack</a:t>
            </a:r>
            <a:r>
              <a:rPr kumimoji="0" lang="it-IT" sz="1600" b="1" i="0" u="none" strike="noStrike" kern="0" cap="none" spc="0" normalizeH="0" baseline="0" noProof="0" dirty="0">
                <a:ln>
                  <a:noFill/>
                </a:ln>
                <a:solidFill>
                  <a:srgbClr val="FFFFFF"/>
                </a:solidFill>
                <a:effectLst/>
                <a:uLnTx/>
                <a:uFillTx/>
                <a:latin typeface="Segoe UI Light"/>
                <a:ea typeface="+mn-ea"/>
                <a:cs typeface="+mn-cs"/>
              </a:rPr>
              <a:t>/heaps non eseguibili, applicazione patch,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        chiusura porte di rete non utilizzate</a:t>
            </a:r>
          </a:p>
        </p:txBody>
      </p:sp>
      <p:sp>
        <p:nvSpPr>
          <p:cNvPr id="14" name="Rettangolo 13">
            <a:extLst>
              <a:ext uri="{FF2B5EF4-FFF2-40B4-BE49-F238E27FC236}">
                <a16:creationId xmlns:a16="http://schemas.microsoft.com/office/drawing/2014/main" id="{763FD295-053D-4797-A9FB-4C6200529333}"/>
              </a:ext>
            </a:extLst>
          </p:cNvPr>
          <p:cNvSpPr/>
          <p:nvPr/>
        </p:nvSpPr>
        <p:spPr>
          <a:xfrm>
            <a:off x="330836" y="2641932"/>
            <a:ext cx="5855449"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3.1.3 Validazione/aggiornamento regolare immagini d’installazione</a:t>
            </a:r>
          </a:p>
        </p:txBody>
      </p:sp>
      <p:sp>
        <p:nvSpPr>
          <p:cNvPr id="15" name="Rettangolo 14">
            <a:extLst>
              <a:ext uri="{FF2B5EF4-FFF2-40B4-BE49-F238E27FC236}">
                <a16:creationId xmlns:a16="http://schemas.microsoft.com/office/drawing/2014/main" id="{EBD54E9B-1525-4A3B-9D2D-822AC2636CE5}"/>
              </a:ext>
            </a:extLst>
          </p:cNvPr>
          <p:cNvSpPr/>
          <p:nvPr/>
        </p:nvSpPr>
        <p:spPr>
          <a:xfrm>
            <a:off x="335645" y="3118876"/>
            <a:ext cx="5763822"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3.2.1 Definizione configurazione standard per tutti i tipi di sistema</a:t>
            </a:r>
          </a:p>
        </p:txBody>
      </p:sp>
      <p:sp>
        <p:nvSpPr>
          <p:cNvPr id="16" name="Rettangolo 15">
            <a:extLst>
              <a:ext uri="{FF2B5EF4-FFF2-40B4-BE49-F238E27FC236}">
                <a16:creationId xmlns:a16="http://schemas.microsoft.com/office/drawing/2014/main" id="{6727DA8F-1E87-4A97-B979-F8D47497BD53}"/>
              </a:ext>
            </a:extLst>
          </p:cNvPr>
          <p:cNvSpPr/>
          <p:nvPr/>
        </p:nvSpPr>
        <p:spPr>
          <a:xfrm>
            <a:off x="6096000" y="3118876"/>
            <a:ext cx="5778954"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3.2.2 Ripristino sistemi compromessi con configurazione standard</a:t>
            </a:r>
          </a:p>
        </p:txBody>
      </p:sp>
      <p:sp>
        <p:nvSpPr>
          <p:cNvPr id="17" name="Rettangolo 16">
            <a:extLst>
              <a:ext uri="{FF2B5EF4-FFF2-40B4-BE49-F238E27FC236}">
                <a16:creationId xmlns:a16="http://schemas.microsoft.com/office/drawing/2014/main" id="{9DE9CB3A-2B6E-419A-93AE-47FE756D08B6}"/>
              </a:ext>
            </a:extLst>
          </p:cNvPr>
          <p:cNvSpPr/>
          <p:nvPr/>
        </p:nvSpPr>
        <p:spPr>
          <a:xfrm>
            <a:off x="335645" y="3460240"/>
            <a:ext cx="7070077"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3.2.3 Procedure gestione cambiamenti per modifiche a configurazione standard </a:t>
            </a:r>
          </a:p>
        </p:txBody>
      </p:sp>
      <p:sp>
        <p:nvSpPr>
          <p:cNvPr id="18" name="Rettangolo 17">
            <a:extLst>
              <a:ext uri="{FF2B5EF4-FFF2-40B4-BE49-F238E27FC236}">
                <a16:creationId xmlns:a16="http://schemas.microsoft.com/office/drawing/2014/main" id="{88D930C1-44F5-4A23-9D38-0E5881C9AD24}"/>
              </a:ext>
            </a:extLst>
          </p:cNvPr>
          <p:cNvSpPr/>
          <p:nvPr/>
        </p:nvSpPr>
        <p:spPr>
          <a:xfrm>
            <a:off x="335645" y="3926178"/>
            <a:ext cx="4263603"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3.3.1 Immagini installazione memorizzate offline</a:t>
            </a:r>
          </a:p>
        </p:txBody>
      </p:sp>
      <p:sp>
        <p:nvSpPr>
          <p:cNvPr id="19" name="Rettangolo 18">
            <a:extLst>
              <a:ext uri="{FF2B5EF4-FFF2-40B4-BE49-F238E27FC236}">
                <a16:creationId xmlns:a16="http://schemas.microsoft.com/office/drawing/2014/main" id="{E4EA85B1-FB26-4E24-B3CE-098B33C11564}"/>
              </a:ext>
            </a:extLst>
          </p:cNvPr>
          <p:cNvSpPr/>
          <p:nvPr/>
        </p:nvSpPr>
        <p:spPr>
          <a:xfrm>
            <a:off x="4599248" y="3926178"/>
            <a:ext cx="7033785"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3.3.2 Conservazione protetta immagini installazione (integrità/accesso protetto) </a:t>
            </a:r>
          </a:p>
        </p:txBody>
      </p:sp>
      <p:sp>
        <p:nvSpPr>
          <p:cNvPr id="20" name="Rettangolo 19">
            <a:extLst>
              <a:ext uri="{FF2B5EF4-FFF2-40B4-BE49-F238E27FC236}">
                <a16:creationId xmlns:a16="http://schemas.microsoft.com/office/drawing/2014/main" id="{CB3339E4-B6E4-46A4-AB76-41EE29F8E29A}"/>
              </a:ext>
            </a:extLst>
          </p:cNvPr>
          <p:cNvSpPr/>
          <p:nvPr/>
        </p:nvSpPr>
        <p:spPr>
          <a:xfrm>
            <a:off x="335645" y="4370627"/>
            <a:ext cx="8224046"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3.4.1 Eseguire amministrazione remota su connessioni protette (protocolli sicuri/canali protetti)</a:t>
            </a:r>
          </a:p>
        </p:txBody>
      </p:sp>
      <p:sp>
        <p:nvSpPr>
          <p:cNvPr id="21" name="Rettangolo 20">
            <a:extLst>
              <a:ext uri="{FF2B5EF4-FFF2-40B4-BE49-F238E27FC236}">
                <a16:creationId xmlns:a16="http://schemas.microsoft.com/office/drawing/2014/main" id="{25F66702-5154-41B9-A414-08C485C75E5A}"/>
              </a:ext>
            </a:extLst>
          </p:cNvPr>
          <p:cNvSpPr/>
          <p:nvPr/>
        </p:nvSpPr>
        <p:spPr>
          <a:xfrm>
            <a:off x="335645" y="4813533"/>
            <a:ext cx="8352158"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3.5.1 Verifica integrità file critici di sistema, eseguibili sistema/applicazioni, librerie, configurazioni</a:t>
            </a:r>
          </a:p>
        </p:txBody>
      </p:sp>
      <p:sp>
        <p:nvSpPr>
          <p:cNvPr id="22" name="Rettangolo 21">
            <a:extLst>
              <a:ext uri="{FF2B5EF4-FFF2-40B4-BE49-F238E27FC236}">
                <a16:creationId xmlns:a16="http://schemas.microsoft.com/office/drawing/2014/main" id="{8F122922-BBC1-4FA7-8073-5EBE57DD2ABF}"/>
              </a:ext>
            </a:extLst>
          </p:cNvPr>
          <p:cNvSpPr/>
          <p:nvPr/>
        </p:nvSpPr>
        <p:spPr>
          <a:xfrm>
            <a:off x="335645" y="5143969"/>
            <a:ext cx="5168916"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3.5.2 Verifica integrità file automatica e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alert</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su alterazione</a:t>
            </a:r>
          </a:p>
        </p:txBody>
      </p:sp>
      <p:sp>
        <p:nvSpPr>
          <p:cNvPr id="23" name="Rettangolo 22">
            <a:extLst>
              <a:ext uri="{FF2B5EF4-FFF2-40B4-BE49-F238E27FC236}">
                <a16:creationId xmlns:a16="http://schemas.microsoft.com/office/drawing/2014/main" id="{1DA5AC18-E3AD-4FC0-9475-0DF1F1AA8621}"/>
              </a:ext>
            </a:extLst>
          </p:cNvPr>
          <p:cNvSpPr/>
          <p:nvPr/>
        </p:nvSpPr>
        <p:spPr>
          <a:xfrm>
            <a:off x="5504561" y="5143969"/>
            <a:ext cx="5774145"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3.5.3 Cronologia modifica configurazione e identificazione autore</a:t>
            </a:r>
          </a:p>
        </p:txBody>
      </p:sp>
      <p:sp>
        <p:nvSpPr>
          <p:cNvPr id="24" name="Rettangolo 23">
            <a:extLst>
              <a:ext uri="{FF2B5EF4-FFF2-40B4-BE49-F238E27FC236}">
                <a16:creationId xmlns:a16="http://schemas.microsoft.com/office/drawing/2014/main" id="{251C2B09-FB01-4F2C-97F9-576E622A2637}"/>
              </a:ext>
            </a:extLst>
          </p:cNvPr>
          <p:cNvSpPr/>
          <p:nvPr/>
        </p:nvSpPr>
        <p:spPr>
          <a:xfrm>
            <a:off x="335645" y="5482523"/>
            <a:ext cx="5852436"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3.5.4 identificare alterazioni sospette sistema, permessi file/cartelle</a:t>
            </a:r>
          </a:p>
        </p:txBody>
      </p:sp>
      <p:sp>
        <p:nvSpPr>
          <p:cNvPr id="25" name="Rettangolo 24">
            <a:extLst>
              <a:ext uri="{FF2B5EF4-FFF2-40B4-BE49-F238E27FC236}">
                <a16:creationId xmlns:a16="http://schemas.microsoft.com/office/drawing/2014/main" id="{FC4A3BCC-7904-4185-8991-9EFA25480722}"/>
              </a:ext>
            </a:extLst>
          </p:cNvPr>
          <p:cNvSpPr/>
          <p:nvPr/>
        </p:nvSpPr>
        <p:spPr>
          <a:xfrm>
            <a:off x="335645" y="5965426"/>
            <a:ext cx="5555432"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3.6.1 Sistema centralizzato controllo automatico configurazioni</a:t>
            </a:r>
          </a:p>
        </p:txBody>
      </p:sp>
      <p:sp>
        <p:nvSpPr>
          <p:cNvPr id="26" name="Rettangolo 25">
            <a:extLst>
              <a:ext uri="{FF2B5EF4-FFF2-40B4-BE49-F238E27FC236}">
                <a16:creationId xmlns:a16="http://schemas.microsoft.com/office/drawing/2014/main" id="{69942BE3-6053-4589-9541-B73765A37AA5}"/>
              </a:ext>
            </a:extLst>
          </p:cNvPr>
          <p:cNvSpPr/>
          <p:nvPr/>
        </p:nvSpPr>
        <p:spPr>
          <a:xfrm>
            <a:off x="335645" y="6448329"/>
            <a:ext cx="5800691"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3.7.1 Strumenti per ripristino impostazioni configurazioni standard</a:t>
            </a:r>
          </a:p>
        </p:txBody>
      </p:sp>
      <p:grpSp>
        <p:nvGrpSpPr>
          <p:cNvPr id="27" name="Gruppo 26">
            <a:extLst>
              <a:ext uri="{FF2B5EF4-FFF2-40B4-BE49-F238E27FC236}">
                <a16:creationId xmlns:a16="http://schemas.microsoft.com/office/drawing/2014/main" id="{9C8760C6-5B52-429D-9D84-2268B1F52162}"/>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B30FDB6E-9F1E-4925-8472-8B9D90D36958}"/>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9" name="Rettangolo 28">
              <a:extLst>
                <a:ext uri="{FF2B5EF4-FFF2-40B4-BE49-F238E27FC236}">
                  <a16:creationId xmlns:a16="http://schemas.microsoft.com/office/drawing/2014/main" id="{0CCA22B8-1618-4575-9F91-80397EA4F407}"/>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30" name="Rettangolo 29">
              <a:extLst>
                <a:ext uri="{FF2B5EF4-FFF2-40B4-BE49-F238E27FC236}">
                  <a16:creationId xmlns:a16="http://schemas.microsoft.com/office/drawing/2014/main" id="{569A6D0E-04AB-4220-849D-6726ECA7AC00}"/>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spTree>
    <p:extLst>
      <p:ext uri="{BB962C8B-B14F-4D97-AF65-F5344CB8AC3E}">
        <p14:creationId xmlns:p14="http://schemas.microsoft.com/office/powerpoint/2010/main" val="3351559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BA166B3-2A86-4D05-A55E-9B0AD270C2F1}"/>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4 (CSC 4) 1/2</a:t>
            </a:r>
          </a:p>
        </p:txBody>
      </p:sp>
      <p:sp>
        <p:nvSpPr>
          <p:cNvPr id="5" name="Rettangolo 4">
            <a:extLst>
              <a:ext uri="{FF2B5EF4-FFF2-40B4-BE49-F238E27FC236}">
                <a16:creationId xmlns:a16="http://schemas.microsoft.com/office/drawing/2014/main" id="{742B8D3D-AA97-43EE-A561-66C421FE6224}"/>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Valutazione e correzione continua della vulnerabilità</a:t>
            </a:r>
          </a:p>
        </p:txBody>
      </p:sp>
      <p:pic>
        <p:nvPicPr>
          <p:cNvPr id="6" name="Immagine 5">
            <a:extLst>
              <a:ext uri="{FF2B5EF4-FFF2-40B4-BE49-F238E27FC236}">
                <a16:creationId xmlns:a16="http://schemas.microsoft.com/office/drawing/2014/main" id="{8BDE8FCB-99D4-496D-BC36-D7AF031230A6}"/>
              </a:ext>
            </a:extLst>
          </p:cNvPr>
          <p:cNvPicPr>
            <a:picLocks noChangeAspect="1"/>
          </p:cNvPicPr>
          <p:nvPr/>
        </p:nvPicPr>
        <p:blipFill>
          <a:blip r:embed="rId2"/>
          <a:stretch>
            <a:fillRect/>
          </a:stretch>
        </p:blipFill>
        <p:spPr>
          <a:xfrm>
            <a:off x="11022154" y="54000"/>
            <a:ext cx="1080000" cy="1080000"/>
          </a:xfrm>
          <a:prstGeom prst="rect">
            <a:avLst/>
          </a:prstGeom>
        </p:spPr>
      </p:pic>
      <p:sp>
        <p:nvSpPr>
          <p:cNvPr id="7" name="Rettangolo 6">
            <a:extLst>
              <a:ext uri="{FF2B5EF4-FFF2-40B4-BE49-F238E27FC236}">
                <a16:creationId xmlns:a16="http://schemas.microsoft.com/office/drawing/2014/main" id="{1E227D4A-2A6C-48B0-A4C3-F8E049818088}"/>
              </a:ext>
            </a:extLst>
          </p:cNvPr>
          <p:cNvSpPr/>
          <p:nvPr/>
        </p:nvSpPr>
        <p:spPr>
          <a:xfrm>
            <a:off x="330837" y="1472897"/>
            <a:ext cx="9547614" cy="338554"/>
          </a:xfrm>
          <a:prstGeom prst="rect">
            <a:avLst/>
          </a:prstGeom>
          <a:solidFill>
            <a:srgbClr val="9F2936"/>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4.1.1 Ricerca automatica vulnerabilità ad ogni modifica significativa della configurazione di tutti i sistemi in rete</a:t>
            </a:r>
          </a:p>
        </p:txBody>
      </p:sp>
      <p:sp>
        <p:nvSpPr>
          <p:cNvPr id="8" name="Rettangolo 7">
            <a:extLst>
              <a:ext uri="{FF2B5EF4-FFF2-40B4-BE49-F238E27FC236}">
                <a16:creationId xmlns:a16="http://schemas.microsoft.com/office/drawing/2014/main" id="{FF65130A-566A-4752-85EF-E1EF7E878A26}"/>
              </a:ext>
            </a:extLst>
          </p:cNvPr>
          <p:cNvSpPr/>
          <p:nvPr/>
        </p:nvSpPr>
        <p:spPr>
          <a:xfrm>
            <a:off x="330837" y="1808669"/>
            <a:ext cx="7856446" cy="338554"/>
          </a:xfrm>
          <a:prstGeom prst="rect">
            <a:avLst/>
          </a:prstGeom>
          <a:solidFill>
            <a:srgbClr val="4E8542"/>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4.1.2 Ricerca periodica vulnerabilità (frequenza commisurata complessità dell’infrastruttura)</a:t>
            </a:r>
          </a:p>
        </p:txBody>
      </p:sp>
      <p:sp>
        <p:nvSpPr>
          <p:cNvPr id="9" name="Rettangolo 8">
            <a:extLst>
              <a:ext uri="{FF2B5EF4-FFF2-40B4-BE49-F238E27FC236}">
                <a16:creationId xmlns:a16="http://schemas.microsoft.com/office/drawing/2014/main" id="{4C916393-D807-40AE-B8FC-A92C2C31B075}"/>
              </a:ext>
            </a:extLst>
          </p:cNvPr>
          <p:cNvSpPr/>
          <p:nvPr/>
        </p:nvSpPr>
        <p:spPr>
          <a:xfrm>
            <a:off x="330837" y="2147794"/>
            <a:ext cx="10669011" cy="338554"/>
          </a:xfrm>
          <a:prstGeom prst="rect">
            <a:avLst/>
          </a:prstGeom>
          <a:solidFill>
            <a:srgbClr val="1B587C"/>
          </a:solidFill>
          <a:ln>
            <a:solidFill>
              <a:srgbClr val="00000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4.1.3 Utilizzo SCAP (Security Content Automation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Protocol</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per validazione vulnerabilità basate sul codice e configurazione</a:t>
            </a:r>
          </a:p>
        </p:txBody>
      </p:sp>
      <p:sp>
        <p:nvSpPr>
          <p:cNvPr id="10" name="Rettangolo 9">
            <a:extLst>
              <a:ext uri="{FF2B5EF4-FFF2-40B4-BE49-F238E27FC236}">
                <a16:creationId xmlns:a16="http://schemas.microsoft.com/office/drawing/2014/main" id="{FFC0FA0D-8C8F-413D-A580-38AB8C12D652}"/>
              </a:ext>
            </a:extLst>
          </p:cNvPr>
          <p:cNvSpPr/>
          <p:nvPr/>
        </p:nvSpPr>
        <p:spPr>
          <a:xfrm>
            <a:off x="330837" y="2618452"/>
            <a:ext cx="5460854"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4.2.1 Correlazione log di sistema - scansioni delle vulnerabilità</a:t>
            </a:r>
          </a:p>
        </p:txBody>
      </p:sp>
      <p:sp>
        <p:nvSpPr>
          <p:cNvPr id="11" name="Rettangolo 10">
            <a:extLst>
              <a:ext uri="{FF2B5EF4-FFF2-40B4-BE49-F238E27FC236}">
                <a16:creationId xmlns:a16="http://schemas.microsoft.com/office/drawing/2014/main" id="{27736046-7D56-4C89-AEDF-6AAC94DF42F9}"/>
              </a:ext>
            </a:extLst>
          </p:cNvPr>
          <p:cNvSpPr/>
          <p:nvPr/>
        </p:nvSpPr>
        <p:spPr>
          <a:xfrm>
            <a:off x="5793487" y="2618972"/>
            <a:ext cx="6260945"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4.2.2 Verificare che i log registrino attività di scanning delle vulnerabilità</a:t>
            </a:r>
          </a:p>
        </p:txBody>
      </p:sp>
      <p:sp>
        <p:nvSpPr>
          <p:cNvPr id="12" name="Rettangolo 11">
            <a:extLst>
              <a:ext uri="{FF2B5EF4-FFF2-40B4-BE49-F238E27FC236}">
                <a16:creationId xmlns:a16="http://schemas.microsoft.com/office/drawing/2014/main" id="{35371095-31B7-46FE-80BB-4EE017B136AD}"/>
              </a:ext>
            </a:extLst>
          </p:cNvPr>
          <p:cNvSpPr/>
          <p:nvPr/>
        </p:nvSpPr>
        <p:spPr>
          <a:xfrm>
            <a:off x="330837" y="2955175"/>
            <a:ext cx="4043992"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4.2.3 Verificare che i log registrino gli attacchi</a:t>
            </a:r>
          </a:p>
        </p:txBody>
      </p:sp>
      <p:sp>
        <p:nvSpPr>
          <p:cNvPr id="13" name="Rettangolo 12">
            <a:extLst>
              <a:ext uri="{FF2B5EF4-FFF2-40B4-BE49-F238E27FC236}">
                <a16:creationId xmlns:a16="http://schemas.microsoft.com/office/drawing/2014/main" id="{682D6A47-24D6-4E29-80AB-FF07213B062E}"/>
              </a:ext>
            </a:extLst>
          </p:cNvPr>
          <p:cNvSpPr/>
          <p:nvPr/>
        </p:nvSpPr>
        <p:spPr>
          <a:xfrm>
            <a:off x="330837" y="3403116"/>
            <a:ext cx="6384889"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4.3.1 Eseguire scansioni vulnerabilità locali/remote con account dedicato</a:t>
            </a:r>
          </a:p>
        </p:txBody>
      </p:sp>
      <p:sp>
        <p:nvSpPr>
          <p:cNvPr id="14" name="Rettangolo 13">
            <a:extLst>
              <a:ext uri="{FF2B5EF4-FFF2-40B4-BE49-F238E27FC236}">
                <a16:creationId xmlns:a16="http://schemas.microsoft.com/office/drawing/2014/main" id="{B503BCEC-F202-4AEB-839C-73A43B77C4D1}"/>
              </a:ext>
            </a:extLst>
          </p:cNvPr>
          <p:cNvSpPr/>
          <p:nvPr/>
        </p:nvSpPr>
        <p:spPr>
          <a:xfrm>
            <a:off x="6715726" y="3403116"/>
            <a:ext cx="4941481"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4.3.2 Eseguire scansioni vulnerabilità da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host</a:t>
            </a:r>
            <a:r>
              <a:rPr kumimoji="0" lang="it-IT" sz="1600" b="1" i="0" u="none" strike="noStrike" kern="0" cap="none" spc="0" normalizeH="0" baseline="0" noProof="0" dirty="0">
                <a:ln>
                  <a:noFill/>
                </a:ln>
                <a:solidFill>
                  <a:srgbClr val="FFFFFF"/>
                </a:solidFill>
                <a:effectLst/>
                <a:uLnTx/>
                <a:uFillTx/>
                <a:latin typeface="Segoe UI Light"/>
                <a:ea typeface="+mn-ea"/>
                <a:cs typeface="+mn-cs"/>
              </a:rPr>
              <a:t>/IP specifici</a:t>
            </a:r>
          </a:p>
        </p:txBody>
      </p:sp>
      <p:sp>
        <p:nvSpPr>
          <p:cNvPr id="15" name="Rettangolo 14">
            <a:extLst>
              <a:ext uri="{FF2B5EF4-FFF2-40B4-BE49-F238E27FC236}">
                <a16:creationId xmlns:a16="http://schemas.microsoft.com/office/drawing/2014/main" id="{39C4679F-BAC1-4EE5-B751-5771E0B230BC}"/>
              </a:ext>
            </a:extLst>
          </p:cNvPr>
          <p:cNvSpPr/>
          <p:nvPr/>
        </p:nvSpPr>
        <p:spPr>
          <a:xfrm>
            <a:off x="330837" y="3860933"/>
            <a:ext cx="5324022"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4.4.1 Aggiornare gli strumenti di scansione delle vulnerabilità</a:t>
            </a:r>
          </a:p>
        </p:txBody>
      </p:sp>
      <p:sp>
        <p:nvSpPr>
          <p:cNvPr id="16" name="Rettangolo 15">
            <a:extLst>
              <a:ext uri="{FF2B5EF4-FFF2-40B4-BE49-F238E27FC236}">
                <a16:creationId xmlns:a16="http://schemas.microsoft.com/office/drawing/2014/main" id="{5D5FF890-6A4A-4A6C-9D62-F62B0852B7F1}"/>
              </a:ext>
            </a:extLst>
          </p:cNvPr>
          <p:cNvSpPr/>
          <p:nvPr/>
        </p:nvSpPr>
        <p:spPr>
          <a:xfrm>
            <a:off x="330837" y="4206831"/>
            <a:ext cx="10981019"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4.4.2 Registrazione a servizio che fornisce informazioni tempestive su nuove minacce/vulnerabilità e utilizzarle nelle scansioni</a:t>
            </a:r>
          </a:p>
        </p:txBody>
      </p:sp>
      <p:sp>
        <p:nvSpPr>
          <p:cNvPr id="17" name="Rettangolo 16">
            <a:extLst>
              <a:ext uri="{FF2B5EF4-FFF2-40B4-BE49-F238E27FC236}">
                <a16:creationId xmlns:a16="http://schemas.microsoft.com/office/drawing/2014/main" id="{6BF06343-7FE2-450F-AD66-39FD191372EE}"/>
              </a:ext>
            </a:extLst>
          </p:cNvPr>
          <p:cNvSpPr/>
          <p:nvPr/>
        </p:nvSpPr>
        <p:spPr>
          <a:xfrm>
            <a:off x="330963" y="4654772"/>
            <a:ext cx="5998886"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4.5.1 Installazione automatica patch/aggiornamenti per software/OS</a:t>
            </a:r>
          </a:p>
        </p:txBody>
      </p:sp>
      <p:sp>
        <p:nvSpPr>
          <p:cNvPr id="18" name="Rettangolo 17">
            <a:extLst>
              <a:ext uri="{FF2B5EF4-FFF2-40B4-BE49-F238E27FC236}">
                <a16:creationId xmlns:a16="http://schemas.microsoft.com/office/drawing/2014/main" id="{AC3F0C74-E7B7-4554-BA2B-8A697E572408}"/>
              </a:ext>
            </a:extLst>
          </p:cNvPr>
          <p:cNvSpPr/>
          <p:nvPr/>
        </p:nvSpPr>
        <p:spPr>
          <a:xfrm>
            <a:off x="330837" y="4993326"/>
            <a:ext cx="7646580"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4.5.2 Aggiornare sistemi separati dalla rete/air-</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gapped</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in base al loro livello di criticità </a:t>
            </a:r>
          </a:p>
        </p:txBody>
      </p:sp>
      <p:grpSp>
        <p:nvGrpSpPr>
          <p:cNvPr id="26" name="Gruppo 25">
            <a:extLst>
              <a:ext uri="{FF2B5EF4-FFF2-40B4-BE49-F238E27FC236}">
                <a16:creationId xmlns:a16="http://schemas.microsoft.com/office/drawing/2014/main" id="{BA80D623-63E9-4F37-AD6A-DB4ABA6994DA}"/>
              </a:ext>
            </a:extLst>
          </p:cNvPr>
          <p:cNvGrpSpPr/>
          <p:nvPr/>
        </p:nvGrpSpPr>
        <p:grpSpPr>
          <a:xfrm>
            <a:off x="7821222" y="6665447"/>
            <a:ext cx="4331022" cy="153888"/>
            <a:chOff x="7845818" y="6671158"/>
            <a:chExt cx="4331022" cy="153888"/>
          </a:xfrm>
        </p:grpSpPr>
        <p:sp>
          <p:nvSpPr>
            <p:cNvPr id="27" name="Rettangolo 26">
              <a:extLst>
                <a:ext uri="{FF2B5EF4-FFF2-40B4-BE49-F238E27FC236}">
                  <a16:creationId xmlns:a16="http://schemas.microsoft.com/office/drawing/2014/main" id="{F753B552-C49E-4DBE-80BF-59BEFD43F917}"/>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8" name="Rettangolo 27">
              <a:extLst>
                <a:ext uri="{FF2B5EF4-FFF2-40B4-BE49-F238E27FC236}">
                  <a16:creationId xmlns:a16="http://schemas.microsoft.com/office/drawing/2014/main" id="{E0828B38-FE00-41D0-ADE6-A85C706E3DCC}"/>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29" name="Rettangolo 28">
              <a:extLst>
                <a:ext uri="{FF2B5EF4-FFF2-40B4-BE49-F238E27FC236}">
                  <a16:creationId xmlns:a16="http://schemas.microsoft.com/office/drawing/2014/main" id="{D2FE80E1-8173-466E-93C9-DE525ADDB12D}"/>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spTree>
    <p:extLst>
      <p:ext uri="{BB962C8B-B14F-4D97-AF65-F5344CB8AC3E}">
        <p14:creationId xmlns:p14="http://schemas.microsoft.com/office/powerpoint/2010/main" val="2586805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BA166B3-2A86-4D05-A55E-9B0AD270C2F1}"/>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4 (CSC 4) 2/2</a:t>
            </a:r>
          </a:p>
        </p:txBody>
      </p:sp>
      <p:sp>
        <p:nvSpPr>
          <p:cNvPr id="5" name="Rettangolo 4">
            <a:extLst>
              <a:ext uri="{FF2B5EF4-FFF2-40B4-BE49-F238E27FC236}">
                <a16:creationId xmlns:a16="http://schemas.microsoft.com/office/drawing/2014/main" id="{742B8D3D-AA97-43EE-A561-66C421FE6224}"/>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Valutazione e correzione continua della vulnerabilità</a:t>
            </a:r>
          </a:p>
        </p:txBody>
      </p:sp>
      <p:pic>
        <p:nvPicPr>
          <p:cNvPr id="6" name="Immagine 5">
            <a:extLst>
              <a:ext uri="{FF2B5EF4-FFF2-40B4-BE49-F238E27FC236}">
                <a16:creationId xmlns:a16="http://schemas.microsoft.com/office/drawing/2014/main" id="{8BDE8FCB-99D4-496D-BC36-D7AF031230A6}"/>
              </a:ext>
            </a:extLst>
          </p:cNvPr>
          <p:cNvPicPr>
            <a:picLocks noChangeAspect="1"/>
          </p:cNvPicPr>
          <p:nvPr/>
        </p:nvPicPr>
        <p:blipFill>
          <a:blip r:embed="rId2"/>
          <a:stretch>
            <a:fillRect/>
          </a:stretch>
        </p:blipFill>
        <p:spPr>
          <a:xfrm>
            <a:off x="11022154" y="54000"/>
            <a:ext cx="1080000" cy="1080000"/>
          </a:xfrm>
          <a:prstGeom prst="rect">
            <a:avLst/>
          </a:prstGeom>
        </p:spPr>
      </p:pic>
      <p:sp>
        <p:nvSpPr>
          <p:cNvPr id="19" name="Rettangolo 18">
            <a:extLst>
              <a:ext uri="{FF2B5EF4-FFF2-40B4-BE49-F238E27FC236}">
                <a16:creationId xmlns:a16="http://schemas.microsoft.com/office/drawing/2014/main" id="{1D916356-391D-4028-A9C1-04A7CF4AEAF0}"/>
              </a:ext>
            </a:extLst>
          </p:cNvPr>
          <p:cNvSpPr/>
          <p:nvPr/>
        </p:nvSpPr>
        <p:spPr>
          <a:xfrm>
            <a:off x="330837" y="1470115"/>
            <a:ext cx="5838650"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4.6.1 Verifica che le scansioni siano eseguite con policy predefinite</a:t>
            </a:r>
          </a:p>
        </p:txBody>
      </p:sp>
      <p:sp>
        <p:nvSpPr>
          <p:cNvPr id="20" name="Rettangolo 19">
            <a:extLst>
              <a:ext uri="{FF2B5EF4-FFF2-40B4-BE49-F238E27FC236}">
                <a16:creationId xmlns:a16="http://schemas.microsoft.com/office/drawing/2014/main" id="{94987DA4-5826-4B35-AE18-4DD12E7E5A98}"/>
              </a:ext>
            </a:extLst>
          </p:cNvPr>
          <p:cNvSpPr/>
          <p:nvPr/>
        </p:nvSpPr>
        <p:spPr>
          <a:xfrm>
            <a:off x="330837" y="1923128"/>
            <a:ext cx="9151544"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4.7.1 Verifica risoluzione vulnerabilità emerse (patch, contromisure  documentazione accettazione rischio)</a:t>
            </a:r>
          </a:p>
        </p:txBody>
      </p:sp>
      <p:sp>
        <p:nvSpPr>
          <p:cNvPr id="21" name="Rettangolo 20">
            <a:extLst>
              <a:ext uri="{FF2B5EF4-FFF2-40B4-BE49-F238E27FC236}">
                <a16:creationId xmlns:a16="http://schemas.microsoft.com/office/drawing/2014/main" id="{3F75C7A0-1D93-437C-A85F-0D37B8B7EDB2}"/>
              </a:ext>
            </a:extLst>
          </p:cNvPr>
          <p:cNvSpPr/>
          <p:nvPr/>
        </p:nvSpPr>
        <p:spPr>
          <a:xfrm>
            <a:off x="330837" y="2265245"/>
            <a:ext cx="5904180"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4.7.2 Revisione periodica delle accettazioni dei rischi di vulnerabilità</a:t>
            </a:r>
          </a:p>
        </p:txBody>
      </p:sp>
      <p:sp>
        <p:nvSpPr>
          <p:cNvPr id="22" name="Rettangolo 21">
            <a:extLst>
              <a:ext uri="{FF2B5EF4-FFF2-40B4-BE49-F238E27FC236}">
                <a16:creationId xmlns:a16="http://schemas.microsoft.com/office/drawing/2014/main" id="{3324A95C-EF28-4FF7-ACFA-611FDFB1BEB8}"/>
              </a:ext>
            </a:extLst>
          </p:cNvPr>
          <p:cNvSpPr/>
          <p:nvPr/>
        </p:nvSpPr>
        <p:spPr>
          <a:xfrm>
            <a:off x="330837" y="2714211"/>
            <a:ext cx="3395481"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4.8.1 Definizione piano gestione rischi</a:t>
            </a:r>
          </a:p>
        </p:txBody>
      </p:sp>
      <p:sp>
        <p:nvSpPr>
          <p:cNvPr id="23" name="Rettangolo 22">
            <a:extLst>
              <a:ext uri="{FF2B5EF4-FFF2-40B4-BE49-F238E27FC236}">
                <a16:creationId xmlns:a16="http://schemas.microsoft.com/office/drawing/2014/main" id="{7C88B725-6792-4050-9A93-BC9DF26DE92D}"/>
              </a:ext>
            </a:extLst>
          </p:cNvPr>
          <p:cNvSpPr/>
          <p:nvPr/>
        </p:nvSpPr>
        <p:spPr>
          <a:xfrm>
            <a:off x="3726318" y="2714074"/>
            <a:ext cx="7922169"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4.8.2 Attribuire alle azioni per risoluzione vulnerabilità un livello di priorità in base al rischio</a:t>
            </a:r>
          </a:p>
        </p:txBody>
      </p:sp>
      <p:sp>
        <p:nvSpPr>
          <p:cNvPr id="24" name="Rettangolo 23">
            <a:extLst>
              <a:ext uri="{FF2B5EF4-FFF2-40B4-BE49-F238E27FC236}">
                <a16:creationId xmlns:a16="http://schemas.microsoft.com/office/drawing/2014/main" id="{A3D43743-E903-4965-87DC-58641EFA6298}"/>
              </a:ext>
            </a:extLst>
          </p:cNvPr>
          <p:cNvSpPr/>
          <p:nvPr/>
        </p:nvSpPr>
        <p:spPr>
          <a:xfrm>
            <a:off x="326208" y="3162903"/>
            <a:ext cx="5731890"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4.9.1 Misure alternative se non è possibile risolvere la vulnerabilità</a:t>
            </a:r>
          </a:p>
        </p:txBody>
      </p:sp>
      <p:sp>
        <p:nvSpPr>
          <p:cNvPr id="25" name="Rettangolo 24">
            <a:extLst>
              <a:ext uri="{FF2B5EF4-FFF2-40B4-BE49-F238E27FC236}">
                <a16:creationId xmlns:a16="http://schemas.microsoft.com/office/drawing/2014/main" id="{27EC4F62-AB08-4A9B-BA00-AAD9B5D447F9}"/>
              </a:ext>
            </a:extLst>
          </p:cNvPr>
          <p:cNvSpPr/>
          <p:nvPr/>
        </p:nvSpPr>
        <p:spPr>
          <a:xfrm>
            <a:off x="326208" y="3615295"/>
            <a:ext cx="5879943" cy="338554"/>
          </a:xfrm>
          <a:prstGeom prst="rect">
            <a:avLst/>
          </a:prstGeom>
          <a:solidFill>
            <a:srgbClr val="4E854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4.10.1 Ambiente test per patch software non standard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xes</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ad hoc)</a:t>
            </a:r>
          </a:p>
        </p:txBody>
      </p:sp>
      <p:grpSp>
        <p:nvGrpSpPr>
          <p:cNvPr id="26" name="Gruppo 25">
            <a:extLst>
              <a:ext uri="{FF2B5EF4-FFF2-40B4-BE49-F238E27FC236}">
                <a16:creationId xmlns:a16="http://schemas.microsoft.com/office/drawing/2014/main" id="{BA80D623-63E9-4F37-AD6A-DB4ABA6994DA}"/>
              </a:ext>
            </a:extLst>
          </p:cNvPr>
          <p:cNvGrpSpPr/>
          <p:nvPr/>
        </p:nvGrpSpPr>
        <p:grpSpPr>
          <a:xfrm>
            <a:off x="7821222" y="6665447"/>
            <a:ext cx="4331022" cy="153888"/>
            <a:chOff x="7845818" y="6671158"/>
            <a:chExt cx="4331022" cy="153888"/>
          </a:xfrm>
        </p:grpSpPr>
        <p:sp>
          <p:nvSpPr>
            <p:cNvPr id="27" name="Rettangolo 26">
              <a:extLst>
                <a:ext uri="{FF2B5EF4-FFF2-40B4-BE49-F238E27FC236}">
                  <a16:creationId xmlns:a16="http://schemas.microsoft.com/office/drawing/2014/main" id="{F753B552-C49E-4DBE-80BF-59BEFD43F917}"/>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8" name="Rettangolo 27">
              <a:extLst>
                <a:ext uri="{FF2B5EF4-FFF2-40B4-BE49-F238E27FC236}">
                  <a16:creationId xmlns:a16="http://schemas.microsoft.com/office/drawing/2014/main" id="{E0828B38-FE00-41D0-ADE6-A85C706E3DCC}"/>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29" name="Rettangolo 28">
              <a:extLst>
                <a:ext uri="{FF2B5EF4-FFF2-40B4-BE49-F238E27FC236}">
                  <a16:creationId xmlns:a16="http://schemas.microsoft.com/office/drawing/2014/main" id="{D2FE80E1-8173-466E-93C9-DE525ADDB12D}"/>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spTree>
    <p:extLst>
      <p:ext uri="{BB962C8B-B14F-4D97-AF65-F5344CB8AC3E}">
        <p14:creationId xmlns:p14="http://schemas.microsoft.com/office/powerpoint/2010/main" val="3811323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4D393DD-C793-42C1-B765-6BF6810D1AB9}"/>
              </a:ext>
            </a:extLst>
          </p:cNvPr>
          <p:cNvSpPr>
            <a:spLocks noGrp="1"/>
          </p:cNvSpPr>
          <p:nvPr>
            <p:ph type="ftr" sz="quarter" idx="11"/>
          </p:nvPr>
        </p:nvSpPr>
        <p:spPr>
          <a:xfrm>
            <a:off x="3869268" y="6356350"/>
            <a:ext cx="5911517"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www.wpc2019.it</a:t>
            </a:r>
            <a:endParaRPr kumimoji="0" lang="en-US"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mn-ea"/>
              <a:cs typeface="+mn-cs"/>
            </a:endParaRPr>
          </a:p>
        </p:txBody>
      </p:sp>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5 (CSC 5) 1/2</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Uso appropriato dei privilegi di amministratore</a:t>
            </a:r>
          </a:p>
        </p:txBody>
      </p:sp>
      <p:pic>
        <p:nvPicPr>
          <p:cNvPr id="6" name="Picture 2" descr="Risultati immagini per admin credential icon">
            <a:extLst>
              <a:ext uri="{FF2B5EF4-FFF2-40B4-BE49-F238E27FC236}">
                <a16:creationId xmlns:a16="http://schemas.microsoft.com/office/drawing/2014/main" id="{E640FCF8-906E-4D1D-87C0-E1A90D5FBC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5802" y="10956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a:extLst>
              <a:ext uri="{FF2B5EF4-FFF2-40B4-BE49-F238E27FC236}">
                <a16:creationId xmlns:a16="http://schemas.microsoft.com/office/drawing/2014/main" id="{845D0116-4E7A-4752-A0B5-CB984EE51A47}"/>
              </a:ext>
            </a:extLst>
          </p:cNvPr>
          <p:cNvSpPr/>
          <p:nvPr/>
        </p:nvSpPr>
        <p:spPr>
          <a:xfrm>
            <a:off x="330837" y="1472897"/>
            <a:ext cx="5531386"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5.1.1 Limitare privilegi di amministrazione ai soli utenti necessari</a:t>
            </a:r>
          </a:p>
        </p:txBody>
      </p:sp>
      <p:sp>
        <p:nvSpPr>
          <p:cNvPr id="8" name="Rettangolo 7">
            <a:extLst>
              <a:ext uri="{FF2B5EF4-FFF2-40B4-BE49-F238E27FC236}">
                <a16:creationId xmlns:a16="http://schemas.microsoft.com/office/drawing/2014/main" id="{71EB3569-BE88-4A37-85DC-4F5E3A07E8C8}"/>
              </a:ext>
            </a:extLst>
          </p:cNvPr>
          <p:cNvSpPr/>
          <p:nvPr/>
        </p:nvSpPr>
        <p:spPr>
          <a:xfrm>
            <a:off x="5862223" y="1472897"/>
            <a:ext cx="5266185"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5.1.2 Utilizzo utenze amministrative solo quando necessario</a:t>
            </a:r>
          </a:p>
        </p:txBody>
      </p:sp>
      <p:sp>
        <p:nvSpPr>
          <p:cNvPr id="9" name="Rettangolo 8">
            <a:extLst>
              <a:ext uri="{FF2B5EF4-FFF2-40B4-BE49-F238E27FC236}">
                <a16:creationId xmlns:a16="http://schemas.microsoft.com/office/drawing/2014/main" id="{D46AA0A6-0ADB-4646-8D62-F52216DA459B}"/>
              </a:ext>
            </a:extLst>
          </p:cNvPr>
          <p:cNvSpPr/>
          <p:nvPr/>
        </p:nvSpPr>
        <p:spPr>
          <a:xfrm>
            <a:off x="330836" y="1805900"/>
            <a:ext cx="5710922"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5.1.3 Assegnare agli utenti amministratori solo i privilegi necessari</a:t>
            </a:r>
          </a:p>
        </p:txBody>
      </p:sp>
      <p:sp>
        <p:nvSpPr>
          <p:cNvPr id="10" name="Rettangolo 9">
            <a:extLst>
              <a:ext uri="{FF2B5EF4-FFF2-40B4-BE49-F238E27FC236}">
                <a16:creationId xmlns:a16="http://schemas.microsoft.com/office/drawing/2014/main" id="{EFDD5FC4-CB3D-4F69-83FF-C06648103B94}"/>
              </a:ext>
            </a:extLst>
          </p:cNvPr>
          <p:cNvSpPr/>
          <p:nvPr/>
        </p:nvSpPr>
        <p:spPr>
          <a:xfrm>
            <a:off x="6036017" y="1805900"/>
            <a:ext cx="5175519"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5.1.4 Log attività utenze amministrative e rilevare anomalie</a:t>
            </a:r>
          </a:p>
        </p:txBody>
      </p:sp>
      <p:sp>
        <p:nvSpPr>
          <p:cNvPr id="11" name="Rettangolo 10">
            <a:extLst>
              <a:ext uri="{FF2B5EF4-FFF2-40B4-BE49-F238E27FC236}">
                <a16:creationId xmlns:a16="http://schemas.microsoft.com/office/drawing/2014/main" id="{397B4EA1-0FB7-49E0-85D2-526C3E6516D0}"/>
              </a:ext>
            </a:extLst>
          </p:cNvPr>
          <p:cNvSpPr/>
          <p:nvPr/>
        </p:nvSpPr>
        <p:spPr>
          <a:xfrm>
            <a:off x="330836" y="2218401"/>
            <a:ext cx="3408305"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5.2.1 Inventario utenze amministrative</a:t>
            </a:r>
          </a:p>
        </p:txBody>
      </p:sp>
      <p:sp>
        <p:nvSpPr>
          <p:cNvPr id="12" name="Rettangolo 11">
            <a:extLst>
              <a:ext uri="{FF2B5EF4-FFF2-40B4-BE49-F238E27FC236}">
                <a16:creationId xmlns:a16="http://schemas.microsoft.com/office/drawing/2014/main" id="{11EB3837-3C91-4459-8024-CCC68FA5203C}"/>
              </a:ext>
            </a:extLst>
          </p:cNvPr>
          <p:cNvSpPr/>
          <p:nvPr/>
        </p:nvSpPr>
        <p:spPr>
          <a:xfrm>
            <a:off x="3739141" y="2218401"/>
            <a:ext cx="6182526"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5.2.2 Automazione inventario utenze amministrative e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alert</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variazioni</a:t>
            </a:r>
          </a:p>
        </p:txBody>
      </p:sp>
      <p:sp>
        <p:nvSpPr>
          <p:cNvPr id="13" name="Rettangolo 12">
            <a:extLst>
              <a:ext uri="{FF2B5EF4-FFF2-40B4-BE49-F238E27FC236}">
                <a16:creationId xmlns:a16="http://schemas.microsoft.com/office/drawing/2014/main" id="{F3FC66CC-1891-452D-A30D-CBA696AC69DE}"/>
              </a:ext>
            </a:extLst>
          </p:cNvPr>
          <p:cNvSpPr/>
          <p:nvPr/>
        </p:nvSpPr>
        <p:spPr>
          <a:xfrm>
            <a:off x="330836" y="2658657"/>
            <a:ext cx="7113358"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5.3.1 Cambio credenziali amministrative predefinite dei dispositivi connessi in rete</a:t>
            </a:r>
          </a:p>
        </p:txBody>
      </p:sp>
      <p:sp>
        <p:nvSpPr>
          <p:cNvPr id="14" name="Rettangolo 13">
            <a:extLst>
              <a:ext uri="{FF2B5EF4-FFF2-40B4-BE49-F238E27FC236}">
                <a16:creationId xmlns:a16="http://schemas.microsoft.com/office/drawing/2014/main" id="{57B98F8C-E3AA-4D9B-92DB-A5A4EC04C804}"/>
              </a:ext>
            </a:extLst>
          </p:cNvPr>
          <p:cNvSpPr/>
          <p:nvPr/>
        </p:nvSpPr>
        <p:spPr>
          <a:xfrm>
            <a:off x="330836" y="3077089"/>
            <a:ext cx="4988866"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5.4.1 Log aggiunta/soppressione utenza amministrativa</a:t>
            </a:r>
          </a:p>
        </p:txBody>
      </p:sp>
      <p:sp>
        <p:nvSpPr>
          <p:cNvPr id="15" name="Rettangolo 14">
            <a:extLst>
              <a:ext uri="{FF2B5EF4-FFF2-40B4-BE49-F238E27FC236}">
                <a16:creationId xmlns:a16="http://schemas.microsoft.com/office/drawing/2014/main" id="{EAC53072-4251-44ED-AAD0-0B6722015304}"/>
              </a:ext>
            </a:extLst>
          </p:cNvPr>
          <p:cNvSpPr/>
          <p:nvPr/>
        </p:nvSpPr>
        <p:spPr>
          <a:xfrm>
            <a:off x="5319702" y="3077089"/>
            <a:ext cx="3858749"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5.4.2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Alert</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aggiunta utenza amministrativa</a:t>
            </a:r>
          </a:p>
        </p:txBody>
      </p:sp>
      <p:sp>
        <p:nvSpPr>
          <p:cNvPr id="16" name="Rettangolo 15">
            <a:extLst>
              <a:ext uri="{FF2B5EF4-FFF2-40B4-BE49-F238E27FC236}">
                <a16:creationId xmlns:a16="http://schemas.microsoft.com/office/drawing/2014/main" id="{C0F9A8BA-C57E-4398-A4FC-3551783A612A}"/>
              </a:ext>
            </a:extLst>
          </p:cNvPr>
          <p:cNvSpPr/>
          <p:nvPr/>
        </p:nvSpPr>
        <p:spPr>
          <a:xfrm>
            <a:off x="330836" y="3415643"/>
            <a:ext cx="4591321"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5.4.3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Alert</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aumento privilegi utenza amministrativa</a:t>
            </a:r>
          </a:p>
        </p:txBody>
      </p:sp>
      <p:sp>
        <p:nvSpPr>
          <p:cNvPr id="17" name="Rettangolo 16">
            <a:extLst>
              <a:ext uri="{FF2B5EF4-FFF2-40B4-BE49-F238E27FC236}">
                <a16:creationId xmlns:a16="http://schemas.microsoft.com/office/drawing/2014/main" id="{84855C14-0C8D-4196-B331-69D7E853D0BE}"/>
              </a:ext>
            </a:extLst>
          </p:cNvPr>
          <p:cNvSpPr/>
          <p:nvPr/>
        </p:nvSpPr>
        <p:spPr>
          <a:xfrm>
            <a:off x="330836" y="3855467"/>
            <a:ext cx="4241867"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5.5.1 Log accessi falliti da utenze amministrative</a:t>
            </a:r>
          </a:p>
        </p:txBody>
      </p:sp>
      <p:sp>
        <p:nvSpPr>
          <p:cNvPr id="18" name="Rettangolo 17">
            <a:extLst>
              <a:ext uri="{FF2B5EF4-FFF2-40B4-BE49-F238E27FC236}">
                <a16:creationId xmlns:a16="http://schemas.microsoft.com/office/drawing/2014/main" id="{44407717-1091-4103-A82B-39D3AE36687C}"/>
              </a:ext>
            </a:extLst>
          </p:cNvPr>
          <p:cNvSpPr/>
          <p:nvPr/>
        </p:nvSpPr>
        <p:spPr>
          <a:xfrm>
            <a:off x="330836" y="4296155"/>
            <a:ext cx="7572009"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5.6.1 Utilizzo sistemi di autenticazione a più fattori per tutti gli accessi amministrativi</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sp>
        <p:nvSpPr>
          <p:cNvPr id="37" name="Rettangolo 36">
            <a:extLst>
              <a:ext uri="{FF2B5EF4-FFF2-40B4-BE49-F238E27FC236}">
                <a16:creationId xmlns:a16="http://schemas.microsoft.com/office/drawing/2014/main" id="{B96669C1-3EDB-4EB7-8C8C-64D7129D0084}"/>
              </a:ext>
            </a:extLst>
          </p:cNvPr>
          <p:cNvSpPr/>
          <p:nvPr/>
        </p:nvSpPr>
        <p:spPr>
          <a:xfrm>
            <a:off x="330836" y="4733211"/>
            <a:ext cx="11598175"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5.7.1 Se l’autenticazione a più fattori non è supportata, utilizzare per le utenze amministrative credenziali robuste (almeno 14 caratteri)</a:t>
            </a:r>
          </a:p>
        </p:txBody>
      </p:sp>
      <p:sp>
        <p:nvSpPr>
          <p:cNvPr id="38" name="Rettangolo 37">
            <a:extLst>
              <a:ext uri="{FF2B5EF4-FFF2-40B4-BE49-F238E27FC236}">
                <a16:creationId xmlns:a16="http://schemas.microsoft.com/office/drawing/2014/main" id="{65998959-BB81-4539-A12A-EA5ED7133000}"/>
              </a:ext>
            </a:extLst>
          </p:cNvPr>
          <p:cNvSpPr/>
          <p:nvPr/>
        </p:nvSpPr>
        <p:spPr>
          <a:xfrm>
            <a:off x="330836" y="5071197"/>
            <a:ext cx="5020733"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5.7.2 Impedire utilizzo credenziali amministrative deboli</a:t>
            </a:r>
          </a:p>
        </p:txBody>
      </p:sp>
      <p:sp>
        <p:nvSpPr>
          <p:cNvPr id="39" name="Rettangolo 38">
            <a:extLst>
              <a:ext uri="{FF2B5EF4-FFF2-40B4-BE49-F238E27FC236}">
                <a16:creationId xmlns:a16="http://schemas.microsoft.com/office/drawing/2014/main" id="{F3502221-59AB-486B-81F3-73CF1C7BA1CF}"/>
              </a:ext>
            </a:extLst>
          </p:cNvPr>
          <p:cNvSpPr/>
          <p:nvPr/>
        </p:nvSpPr>
        <p:spPr>
          <a:xfrm>
            <a:off x="330836" y="5400249"/>
            <a:ext cx="10515314"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5.7.3 Assicurarsi che credenziali delle utenze amministrative vengano sostitute con sufficiente frequenza (password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aging</a:t>
            </a:r>
            <a:r>
              <a:rPr kumimoji="0" lang="it-IT" sz="1600" b="1" i="0" u="none" strike="noStrike" kern="0" cap="none" spc="0" normalizeH="0" baseline="0" noProof="0" dirty="0">
                <a:ln>
                  <a:noFill/>
                </a:ln>
                <a:solidFill>
                  <a:srgbClr val="FFFFFF"/>
                </a:solidFill>
                <a:effectLst/>
                <a:uLnTx/>
                <a:uFillTx/>
                <a:latin typeface="Segoe UI Light"/>
                <a:ea typeface="+mn-ea"/>
                <a:cs typeface="+mn-cs"/>
              </a:rPr>
              <a:t>)</a:t>
            </a:r>
          </a:p>
        </p:txBody>
      </p:sp>
      <p:sp>
        <p:nvSpPr>
          <p:cNvPr id="40" name="Rettangolo 39">
            <a:extLst>
              <a:ext uri="{FF2B5EF4-FFF2-40B4-BE49-F238E27FC236}">
                <a16:creationId xmlns:a16="http://schemas.microsoft.com/office/drawing/2014/main" id="{10F8A2CD-B5B6-46EE-8AD8-1577AF4D2C77}"/>
              </a:ext>
            </a:extLst>
          </p:cNvPr>
          <p:cNvSpPr/>
          <p:nvPr/>
        </p:nvSpPr>
        <p:spPr>
          <a:xfrm>
            <a:off x="330836" y="5735572"/>
            <a:ext cx="8984447"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5.7.4 Impedire riutilizzo credenziali utenze amministrative a breve distanza di tempo (password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history</a:t>
            </a:r>
            <a:r>
              <a:rPr kumimoji="0" lang="it-IT" sz="1600" b="1" i="0" u="none" strike="noStrike" kern="0" cap="none" spc="0" normalizeH="0" baseline="0" noProof="0" dirty="0">
                <a:ln>
                  <a:noFill/>
                </a:ln>
                <a:solidFill>
                  <a:srgbClr val="FFFFFF"/>
                </a:solidFill>
                <a:effectLst/>
                <a:uLnTx/>
                <a:uFillTx/>
                <a:latin typeface="Segoe UI Light"/>
                <a:ea typeface="+mn-ea"/>
                <a:cs typeface="+mn-cs"/>
              </a:rPr>
              <a:t>)</a:t>
            </a:r>
          </a:p>
        </p:txBody>
      </p:sp>
      <p:sp>
        <p:nvSpPr>
          <p:cNvPr id="41" name="Rettangolo 40">
            <a:extLst>
              <a:ext uri="{FF2B5EF4-FFF2-40B4-BE49-F238E27FC236}">
                <a16:creationId xmlns:a16="http://schemas.microsoft.com/office/drawing/2014/main" id="{FF46470B-DA0E-4CD9-BF66-4AF04B7C77C1}"/>
              </a:ext>
            </a:extLst>
          </p:cNvPr>
          <p:cNvSpPr/>
          <p:nvPr/>
        </p:nvSpPr>
        <p:spPr>
          <a:xfrm>
            <a:off x="331591" y="6079596"/>
            <a:ext cx="7633628"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5.7.5 Consentire modifica credenziali amministrative dopo un lasso di tempo sufficiente</a:t>
            </a:r>
          </a:p>
        </p:txBody>
      </p:sp>
      <p:sp>
        <p:nvSpPr>
          <p:cNvPr id="42" name="Rettangolo 41">
            <a:extLst>
              <a:ext uri="{FF2B5EF4-FFF2-40B4-BE49-F238E27FC236}">
                <a16:creationId xmlns:a16="http://schemas.microsoft.com/office/drawing/2014/main" id="{0665AB8B-EA21-4D55-A9CB-38C861C119F8}"/>
              </a:ext>
            </a:extLst>
          </p:cNvPr>
          <p:cNvSpPr/>
          <p:nvPr/>
        </p:nvSpPr>
        <p:spPr>
          <a:xfrm>
            <a:off x="330836" y="6421032"/>
            <a:ext cx="5811014"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5.7.6 Impedire riutilizzo credenziali amministrative prima di 6 mesi</a:t>
            </a:r>
          </a:p>
        </p:txBody>
      </p:sp>
    </p:spTree>
    <p:extLst>
      <p:ext uri="{BB962C8B-B14F-4D97-AF65-F5344CB8AC3E}">
        <p14:creationId xmlns:p14="http://schemas.microsoft.com/office/powerpoint/2010/main" val="1276938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err="1"/>
              <a:t>Overview</a:t>
            </a:r>
            <a:endParaRPr lang="it-IT" dirty="0"/>
          </a:p>
        </p:txBody>
      </p:sp>
      <p:sp>
        <p:nvSpPr>
          <p:cNvPr id="4" name="Segnaposto testo 3"/>
          <p:cNvSpPr>
            <a:spLocks noGrp="1"/>
          </p:cNvSpPr>
          <p:nvPr>
            <p:ph type="body" sz="quarter" idx="10"/>
          </p:nvPr>
        </p:nvSpPr>
        <p:spPr/>
        <p:txBody>
          <a:bodyPr>
            <a:normAutofit fontScale="85000" lnSpcReduction="10000"/>
          </a:bodyPr>
          <a:lstStyle/>
          <a:p>
            <a:r>
              <a:rPr lang="it-IT" dirty="0"/>
              <a:t>Come adeguare l'infrastruttura IT a normative regolamenti per la sicurezza ICT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88277"/>
            <a:ext cx="3486315" cy="1080000"/>
          </a:xfrm>
          <a:prstGeom prst="rect">
            <a:avLst/>
          </a:prstGeom>
        </p:spPr>
      </p:pic>
    </p:spTree>
    <p:extLst>
      <p:ext uri="{BB962C8B-B14F-4D97-AF65-F5344CB8AC3E}">
        <p14:creationId xmlns:p14="http://schemas.microsoft.com/office/powerpoint/2010/main" val="2415439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5 (CSC 5) 2/2</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Uso appropriato dei privilegi di amministratore</a:t>
            </a:r>
          </a:p>
        </p:txBody>
      </p:sp>
      <p:pic>
        <p:nvPicPr>
          <p:cNvPr id="6" name="Picture 2" descr="Risultati immagini per admin credential icon">
            <a:extLst>
              <a:ext uri="{FF2B5EF4-FFF2-40B4-BE49-F238E27FC236}">
                <a16:creationId xmlns:a16="http://schemas.microsoft.com/office/drawing/2014/main" id="{E640FCF8-906E-4D1D-87C0-E1A90D5FBC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5802" y="10956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5" name="Rettangolo 24">
            <a:extLst>
              <a:ext uri="{FF2B5EF4-FFF2-40B4-BE49-F238E27FC236}">
                <a16:creationId xmlns:a16="http://schemas.microsoft.com/office/drawing/2014/main" id="{9BC503E6-ACF1-4C7C-84BD-E86FFB3907D3}"/>
              </a:ext>
            </a:extLst>
          </p:cNvPr>
          <p:cNvSpPr/>
          <p:nvPr/>
        </p:nvSpPr>
        <p:spPr>
          <a:xfrm>
            <a:off x="330836" y="1462853"/>
            <a:ext cx="11473013" cy="584775"/>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5.8.1 Impedire accesso diretto ai sistemi con utenze amministrative, obbligare gli amministratori ad accedere con un’utenza normale</a:t>
            </a:r>
            <a:br>
              <a:rPr kumimoji="0" lang="it-IT" sz="1600" b="1" i="0" u="none" strike="noStrike" kern="0" cap="none" spc="0" normalizeH="0" baseline="0" noProof="0" dirty="0">
                <a:ln>
                  <a:noFill/>
                </a:ln>
                <a:solidFill>
                  <a:srgbClr val="FFFFFF"/>
                </a:solidFill>
                <a:effectLst/>
                <a:uLnTx/>
                <a:uFillTx/>
                <a:latin typeface="Segoe UI Light"/>
                <a:ea typeface="+mn-ea"/>
                <a:cs typeface="+mn-cs"/>
              </a:rPr>
            </a:br>
            <a:r>
              <a:rPr kumimoji="0" lang="it-IT" sz="1600" b="1" i="0" u="none" strike="noStrike" kern="0" cap="none" spc="0" normalizeH="0" baseline="0" noProof="0" dirty="0">
                <a:ln>
                  <a:noFill/>
                </a:ln>
                <a:solidFill>
                  <a:srgbClr val="FFFFFF"/>
                </a:solidFill>
                <a:effectLst/>
                <a:uLnTx/>
                <a:uFillTx/>
                <a:latin typeface="Segoe UI Light"/>
                <a:ea typeface="+mn-ea"/>
                <a:cs typeface="+mn-cs"/>
              </a:rPr>
              <a:t>        e successivamente eseguire come utente privilegiato i singoli comandi</a:t>
            </a:r>
          </a:p>
        </p:txBody>
      </p:sp>
      <p:sp>
        <p:nvSpPr>
          <p:cNvPr id="26" name="Rettangolo 25">
            <a:extLst>
              <a:ext uri="{FF2B5EF4-FFF2-40B4-BE49-F238E27FC236}">
                <a16:creationId xmlns:a16="http://schemas.microsoft.com/office/drawing/2014/main" id="{13E18E42-A1C9-468B-BEF5-0CC66C516959}"/>
              </a:ext>
            </a:extLst>
          </p:cNvPr>
          <p:cNvSpPr/>
          <p:nvPr/>
        </p:nvSpPr>
        <p:spPr>
          <a:xfrm>
            <a:off x="330836" y="2272778"/>
            <a:ext cx="11618886"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5.9.1 Utilizzare per operazioni amministrative macchine dedicate, collocate su una rete logicamente dedicata, isolata rispetto a Internet</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sp>
        <p:nvSpPr>
          <p:cNvPr id="31" name="Rettangolo 30">
            <a:extLst>
              <a:ext uri="{FF2B5EF4-FFF2-40B4-BE49-F238E27FC236}">
                <a16:creationId xmlns:a16="http://schemas.microsoft.com/office/drawing/2014/main" id="{3960BF2C-31F7-47FB-A1E6-E2679301E6CE}"/>
              </a:ext>
            </a:extLst>
          </p:cNvPr>
          <p:cNvSpPr/>
          <p:nvPr/>
        </p:nvSpPr>
        <p:spPr>
          <a:xfrm>
            <a:off x="330836" y="2836482"/>
            <a:ext cx="7316426"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5.10.1 Credenziali distinte utenze privilegiate e non privilegiate degli amministratori</a:t>
            </a:r>
          </a:p>
        </p:txBody>
      </p:sp>
      <p:sp>
        <p:nvSpPr>
          <p:cNvPr id="32" name="Rettangolo 31">
            <a:extLst>
              <a:ext uri="{FF2B5EF4-FFF2-40B4-BE49-F238E27FC236}">
                <a16:creationId xmlns:a16="http://schemas.microsoft.com/office/drawing/2014/main" id="{7BB32967-54DA-4A6D-AA73-301A1D7C42AD}"/>
              </a:ext>
            </a:extLst>
          </p:cNvPr>
          <p:cNvSpPr/>
          <p:nvPr/>
        </p:nvSpPr>
        <p:spPr>
          <a:xfrm>
            <a:off x="330836" y="3174198"/>
            <a:ext cx="10405413"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5.10.2 Tutte le utenze devono essere nominative e riconducibili ad una sola persona, in particolare quelle amministrative</a:t>
            </a:r>
          </a:p>
        </p:txBody>
      </p:sp>
      <p:sp>
        <p:nvSpPr>
          <p:cNvPr id="33" name="Rettangolo 32">
            <a:extLst>
              <a:ext uri="{FF2B5EF4-FFF2-40B4-BE49-F238E27FC236}">
                <a16:creationId xmlns:a16="http://schemas.microsoft.com/office/drawing/2014/main" id="{C1E8E045-F1E6-4154-BD2C-9E651EF57849}"/>
              </a:ext>
            </a:extLst>
          </p:cNvPr>
          <p:cNvSpPr/>
          <p:nvPr/>
        </p:nvSpPr>
        <p:spPr>
          <a:xfrm>
            <a:off x="330836" y="3504677"/>
            <a:ext cx="10980891" cy="584775"/>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5.10.3 Le utenze amministrative anonime («root»,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administrator</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devono essere utilizzate solo per le situazioni di emergenza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          e le relative credenziali debbono essere gestite in modo da assicurare l’imputabilità di chi ne fa uso</a:t>
            </a:r>
          </a:p>
        </p:txBody>
      </p:sp>
      <p:sp>
        <p:nvSpPr>
          <p:cNvPr id="34" name="Rettangolo 33">
            <a:extLst>
              <a:ext uri="{FF2B5EF4-FFF2-40B4-BE49-F238E27FC236}">
                <a16:creationId xmlns:a16="http://schemas.microsoft.com/office/drawing/2014/main" id="{E1BD82CB-3CEF-403C-87C2-5C7D44879088}"/>
              </a:ext>
            </a:extLst>
          </p:cNvPr>
          <p:cNvSpPr/>
          <p:nvPr/>
        </p:nvSpPr>
        <p:spPr>
          <a:xfrm>
            <a:off x="330836" y="4089452"/>
            <a:ext cx="11303094"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5.10.4 Evitare uso utenze amministrative locali quando sono disponibili utenze amministrative di livello più elevato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xes</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dominio)</a:t>
            </a:r>
          </a:p>
        </p:txBody>
      </p:sp>
      <p:sp>
        <p:nvSpPr>
          <p:cNvPr id="35" name="Rettangolo 34">
            <a:extLst>
              <a:ext uri="{FF2B5EF4-FFF2-40B4-BE49-F238E27FC236}">
                <a16:creationId xmlns:a16="http://schemas.microsoft.com/office/drawing/2014/main" id="{20F0830C-F6A6-45B3-B85F-D67F842859AE}"/>
              </a:ext>
            </a:extLst>
          </p:cNvPr>
          <p:cNvSpPr/>
          <p:nvPr/>
        </p:nvSpPr>
        <p:spPr>
          <a:xfrm>
            <a:off x="330836" y="4650244"/>
            <a:ext cx="7463903"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5.11.1 Conservare le credenziali amministrative garantendo disponibilità e riservatezza</a:t>
            </a:r>
          </a:p>
        </p:txBody>
      </p:sp>
      <p:sp>
        <p:nvSpPr>
          <p:cNvPr id="36" name="Rettangolo 35">
            <a:extLst>
              <a:ext uri="{FF2B5EF4-FFF2-40B4-BE49-F238E27FC236}">
                <a16:creationId xmlns:a16="http://schemas.microsoft.com/office/drawing/2014/main" id="{1CDACBCF-3B84-4752-B7BB-F9A3CBA13D2C}"/>
              </a:ext>
            </a:extLst>
          </p:cNvPr>
          <p:cNvSpPr/>
          <p:nvPr/>
        </p:nvSpPr>
        <p:spPr>
          <a:xfrm>
            <a:off x="330836" y="4982797"/>
            <a:ext cx="9496510"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5.11.2 Se si utilizzano certificati </a:t>
            </a:r>
            <a:r>
              <a:rPr kumimoji="0" lang="it-IT" sz="1600" b="1" i="0" u="none" strike="noStrike" kern="0" cap="none" spc="0" normalizeH="0" baseline="0" noProof="0">
                <a:ln>
                  <a:noFill/>
                </a:ln>
                <a:solidFill>
                  <a:srgbClr val="FFFFFF"/>
                </a:solidFill>
                <a:effectLst/>
                <a:uLnTx/>
                <a:uFillTx/>
                <a:latin typeface="Segoe UI Light"/>
                <a:ea typeface="+mn-ea"/>
                <a:cs typeface="+mn-cs"/>
              </a:rPr>
              <a:t>digitali per l’autenticazione</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garantire adeguata protezione per le chiavi private</a:t>
            </a:r>
          </a:p>
        </p:txBody>
      </p:sp>
    </p:spTree>
    <p:extLst>
      <p:ext uri="{BB962C8B-B14F-4D97-AF65-F5344CB8AC3E}">
        <p14:creationId xmlns:p14="http://schemas.microsoft.com/office/powerpoint/2010/main" val="3099731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4D393DD-C793-42C1-B765-6BF6810D1AB9}"/>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www.wpc2019.it</a:t>
            </a:r>
            <a:endParaRPr kumimoji="0" lang="en-US"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mn-ea"/>
              <a:cs typeface="+mn-cs"/>
            </a:endParaRPr>
          </a:p>
        </p:txBody>
      </p:sp>
      <p:sp>
        <p:nvSpPr>
          <p:cNvPr id="3" name="Segnaposto numero diapositiva 2">
            <a:extLst>
              <a:ext uri="{FF2B5EF4-FFF2-40B4-BE49-F238E27FC236}">
                <a16:creationId xmlns:a16="http://schemas.microsoft.com/office/drawing/2014/main" id="{C20C3296-B386-4FAE-BE2E-D7E164CD6C2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4AA2EB-F965-4FFF-89E7-5760454771E5}" type="slidenum">
              <a:rPr kumimoji="0" lang="it-IT" sz="1200" b="1" i="0" u="none" strike="noStrike" kern="1200" cap="none" spc="0" normalizeH="0" baseline="0" noProof="0" smtClean="0">
                <a:ln>
                  <a:noFill/>
                </a:ln>
                <a:solidFill>
                  <a:srgbClr val="4472C4"/>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it-IT" sz="1200" b="1" i="0" u="none" strike="noStrike" kern="1200" cap="none" spc="0" normalizeH="0" baseline="0" noProof="0">
              <a:ln>
                <a:noFill/>
              </a:ln>
              <a:solidFill>
                <a:srgbClr val="4472C4"/>
              </a:solidFill>
              <a:effectLst/>
              <a:uLnTx/>
              <a:uFillTx/>
              <a:latin typeface="Arial" panose="020B0604020202020204"/>
              <a:ea typeface="+mn-ea"/>
              <a:cs typeface="+mn-cs"/>
            </a:endParaRPr>
          </a:p>
        </p:txBody>
      </p:sp>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8 (CSC 8) 1/2</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Difese contro i malware</a:t>
            </a:r>
          </a:p>
        </p:txBody>
      </p:sp>
      <p:sp>
        <p:nvSpPr>
          <p:cNvPr id="25" name="Rettangolo 24">
            <a:extLst>
              <a:ext uri="{FF2B5EF4-FFF2-40B4-BE49-F238E27FC236}">
                <a16:creationId xmlns:a16="http://schemas.microsoft.com/office/drawing/2014/main" id="{9BC503E6-ACF1-4C7C-84BD-E86FFB3907D3}"/>
              </a:ext>
            </a:extLst>
          </p:cNvPr>
          <p:cNvSpPr/>
          <p:nvPr/>
        </p:nvSpPr>
        <p:spPr>
          <a:xfrm>
            <a:off x="330836" y="1462853"/>
            <a:ext cx="8488221"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8.1.1 Installare su tutti i sistemi della rete locale antivirus e mantenerli aggiornati automaticamente</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grpSp>
        <p:nvGrpSpPr>
          <p:cNvPr id="8" name="Gruppo 7">
            <a:extLst>
              <a:ext uri="{FF2B5EF4-FFF2-40B4-BE49-F238E27FC236}">
                <a16:creationId xmlns:a16="http://schemas.microsoft.com/office/drawing/2014/main" id="{7F306990-073D-4327-A9ED-D274226685F6}"/>
              </a:ext>
            </a:extLst>
          </p:cNvPr>
          <p:cNvGrpSpPr/>
          <p:nvPr/>
        </p:nvGrpSpPr>
        <p:grpSpPr>
          <a:xfrm>
            <a:off x="11254527" y="112046"/>
            <a:ext cx="758805" cy="757925"/>
            <a:chOff x="11274625" y="172973"/>
            <a:chExt cx="758805" cy="757925"/>
          </a:xfrm>
        </p:grpSpPr>
        <p:pic>
          <p:nvPicPr>
            <p:cNvPr id="19" name="Picture 2" descr="shield icon">
              <a:extLst>
                <a:ext uri="{FF2B5EF4-FFF2-40B4-BE49-F238E27FC236}">
                  <a16:creationId xmlns:a16="http://schemas.microsoft.com/office/drawing/2014/main" id="{54C796F6-44FF-436C-BB93-B8785DE858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3430" y="21089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6DFA3E10-B01A-435B-94D9-F97740AC6E36}"/>
                </a:ext>
              </a:extLst>
            </p:cNvPr>
            <p:cNvPicPr>
              <a:picLocks noChangeAspect="1"/>
            </p:cNvPicPr>
            <p:nvPr/>
          </p:nvPicPr>
          <p:blipFill>
            <a:blip r:embed="rId4"/>
            <a:stretch>
              <a:fillRect/>
            </a:stretch>
          </p:blipFill>
          <p:spPr>
            <a:xfrm>
              <a:off x="11274625" y="172973"/>
              <a:ext cx="359305" cy="360000"/>
            </a:xfrm>
            <a:prstGeom prst="rect">
              <a:avLst/>
            </a:prstGeom>
          </p:spPr>
        </p:pic>
      </p:grpSp>
      <p:sp>
        <p:nvSpPr>
          <p:cNvPr id="22" name="Rettangolo 21">
            <a:extLst>
              <a:ext uri="{FF2B5EF4-FFF2-40B4-BE49-F238E27FC236}">
                <a16:creationId xmlns:a16="http://schemas.microsoft.com/office/drawing/2014/main" id="{9A0735B6-AF7F-439D-B9BC-C0EB3979E09E}"/>
              </a:ext>
            </a:extLst>
          </p:cNvPr>
          <p:cNvSpPr/>
          <p:nvPr/>
        </p:nvSpPr>
        <p:spPr>
          <a:xfrm>
            <a:off x="330836" y="1792494"/>
            <a:ext cx="5134739"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8.1.2 Installare su tutti i dispositivi firewall ed IPS personali</a:t>
            </a:r>
          </a:p>
        </p:txBody>
      </p:sp>
      <p:sp>
        <p:nvSpPr>
          <p:cNvPr id="23" name="Rettangolo 22">
            <a:extLst>
              <a:ext uri="{FF2B5EF4-FFF2-40B4-BE49-F238E27FC236}">
                <a16:creationId xmlns:a16="http://schemas.microsoft.com/office/drawing/2014/main" id="{3095FC4A-3473-49E7-8174-E378596A41F8}"/>
              </a:ext>
            </a:extLst>
          </p:cNvPr>
          <p:cNvSpPr/>
          <p:nvPr/>
        </p:nvSpPr>
        <p:spPr>
          <a:xfrm>
            <a:off x="330835" y="3536357"/>
            <a:ext cx="8225329"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8.2.3 Analisi potenziali malware eseguita su infrastruttura dedicata, eventualmente in cloud</a:t>
            </a:r>
          </a:p>
        </p:txBody>
      </p:sp>
      <p:sp>
        <p:nvSpPr>
          <p:cNvPr id="24" name="Rettangolo 23">
            <a:extLst>
              <a:ext uri="{FF2B5EF4-FFF2-40B4-BE49-F238E27FC236}">
                <a16:creationId xmlns:a16="http://schemas.microsoft.com/office/drawing/2014/main" id="{04454817-82F2-42A1-8CF4-25E6679611B4}"/>
              </a:ext>
            </a:extLst>
          </p:cNvPr>
          <p:cNvSpPr/>
          <p:nvPr/>
        </p:nvSpPr>
        <p:spPr>
          <a:xfrm>
            <a:off x="330836" y="2134901"/>
            <a:ext cx="5854488"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8.1.3 Inviare e archiviare gli eventi in un repository centrale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syslog</a:t>
            </a:r>
            <a:r>
              <a:rPr kumimoji="0" lang="it-IT" sz="1600" b="1" i="0" u="none" strike="noStrike" kern="0" cap="none" spc="0" normalizeH="0" baseline="0" noProof="0" dirty="0">
                <a:ln>
                  <a:noFill/>
                </a:ln>
                <a:solidFill>
                  <a:srgbClr val="FFFFFF"/>
                </a:solidFill>
                <a:effectLst/>
                <a:uLnTx/>
                <a:uFillTx/>
                <a:latin typeface="Segoe UI Light"/>
                <a:ea typeface="+mn-ea"/>
                <a:cs typeface="+mn-cs"/>
              </a:rPr>
              <a:t>)</a:t>
            </a:r>
          </a:p>
        </p:txBody>
      </p:sp>
      <p:sp>
        <p:nvSpPr>
          <p:cNvPr id="37" name="Rettangolo 36">
            <a:extLst>
              <a:ext uri="{FF2B5EF4-FFF2-40B4-BE49-F238E27FC236}">
                <a16:creationId xmlns:a16="http://schemas.microsoft.com/office/drawing/2014/main" id="{C1FFC359-C2B5-41A4-B85B-EC4141E07ECE}"/>
              </a:ext>
            </a:extLst>
          </p:cNvPr>
          <p:cNvSpPr/>
          <p:nvPr/>
        </p:nvSpPr>
        <p:spPr>
          <a:xfrm>
            <a:off x="330835" y="2613834"/>
            <a:ext cx="11707051"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8.2.1 Gli antivirus, firewall e IPS devono essere monitorati e gestiti centralmente, gli utenti non devono poter alterarne la configurazione</a:t>
            </a:r>
          </a:p>
        </p:txBody>
      </p:sp>
      <p:sp>
        <p:nvSpPr>
          <p:cNvPr id="38" name="Rettangolo 37">
            <a:extLst>
              <a:ext uri="{FF2B5EF4-FFF2-40B4-BE49-F238E27FC236}">
                <a16:creationId xmlns:a16="http://schemas.microsoft.com/office/drawing/2014/main" id="{31F00818-52DF-454D-BE2D-3D63385349C4}"/>
              </a:ext>
            </a:extLst>
          </p:cNvPr>
          <p:cNvSpPr/>
          <p:nvPr/>
        </p:nvSpPr>
        <p:spPr>
          <a:xfrm>
            <a:off x="330835" y="2953352"/>
            <a:ext cx="11331948" cy="584775"/>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8.2.2 La console centrale deve poter forzare manualmente l’aggiornamento dei sistemi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antimalware</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e verificare la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automaticamete</a:t>
            </a:r>
            <a:br>
              <a:rPr kumimoji="0" lang="it-IT" sz="1600" b="1" i="0" u="none" strike="noStrike" kern="0" cap="none" spc="0" normalizeH="0" baseline="0" noProof="0" dirty="0">
                <a:ln>
                  <a:noFill/>
                </a:ln>
                <a:solidFill>
                  <a:srgbClr val="FFFFFF"/>
                </a:solidFill>
                <a:effectLst/>
                <a:uLnTx/>
                <a:uFillTx/>
                <a:latin typeface="Segoe UI Light"/>
                <a:ea typeface="+mn-ea"/>
                <a:cs typeface="+mn-cs"/>
              </a:rPr>
            </a:br>
            <a:r>
              <a:rPr kumimoji="0" lang="it-IT" sz="1600" b="1" i="0" u="none" strike="noStrike" kern="0" cap="none" spc="0" normalizeH="0" baseline="0" noProof="0" dirty="0">
                <a:ln>
                  <a:noFill/>
                </a:ln>
                <a:solidFill>
                  <a:srgbClr val="FFFFFF"/>
                </a:solidFill>
                <a:effectLst/>
                <a:uLnTx/>
                <a:uFillTx/>
                <a:latin typeface="Segoe UI Light"/>
                <a:ea typeface="+mn-ea"/>
                <a:cs typeface="+mn-cs"/>
              </a:rPr>
              <a:t>         la corretta esecuzione dell’aggiornamento</a:t>
            </a:r>
          </a:p>
        </p:txBody>
      </p:sp>
      <p:sp>
        <p:nvSpPr>
          <p:cNvPr id="39" name="Rettangolo 38">
            <a:extLst>
              <a:ext uri="{FF2B5EF4-FFF2-40B4-BE49-F238E27FC236}">
                <a16:creationId xmlns:a16="http://schemas.microsoft.com/office/drawing/2014/main" id="{997A83C9-38FB-4A8B-84FA-E7EDAE3DB12C}"/>
              </a:ext>
            </a:extLst>
          </p:cNvPr>
          <p:cNvSpPr/>
          <p:nvPr/>
        </p:nvSpPr>
        <p:spPr>
          <a:xfrm>
            <a:off x="330835" y="4008217"/>
            <a:ext cx="4368504"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8.3.1 Limitare i dispositivi esterni a quelli necessari</a:t>
            </a:r>
          </a:p>
        </p:txBody>
      </p:sp>
      <p:sp>
        <p:nvSpPr>
          <p:cNvPr id="40" name="Rettangolo 39">
            <a:extLst>
              <a:ext uri="{FF2B5EF4-FFF2-40B4-BE49-F238E27FC236}">
                <a16:creationId xmlns:a16="http://schemas.microsoft.com/office/drawing/2014/main" id="{6DBF4A12-FC19-438E-8274-10E28FC45E12}"/>
              </a:ext>
            </a:extLst>
          </p:cNvPr>
          <p:cNvSpPr/>
          <p:nvPr/>
        </p:nvSpPr>
        <p:spPr>
          <a:xfrm>
            <a:off x="4699339" y="4008217"/>
            <a:ext cx="5206875"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8.3.2 Monitorare uso e tentativi d’uso dei dispositivi esterni</a:t>
            </a:r>
          </a:p>
        </p:txBody>
      </p:sp>
      <p:sp>
        <p:nvSpPr>
          <p:cNvPr id="41" name="Rettangolo 40">
            <a:extLst>
              <a:ext uri="{FF2B5EF4-FFF2-40B4-BE49-F238E27FC236}">
                <a16:creationId xmlns:a16="http://schemas.microsoft.com/office/drawing/2014/main" id="{07253309-8332-47A7-89C1-9A52B127A4CF}"/>
              </a:ext>
            </a:extLst>
          </p:cNvPr>
          <p:cNvSpPr/>
          <p:nvPr/>
        </p:nvSpPr>
        <p:spPr>
          <a:xfrm>
            <a:off x="330836" y="4480077"/>
            <a:ext cx="9414757"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8.4.1 Abilitare funzioni atte a contrastare lo sfruttamento delle vulnerabilità (DEP, ASLR, virtualizzazione, etc.)</a:t>
            </a:r>
          </a:p>
        </p:txBody>
      </p:sp>
      <p:sp>
        <p:nvSpPr>
          <p:cNvPr id="42" name="Rettangolo 41">
            <a:extLst>
              <a:ext uri="{FF2B5EF4-FFF2-40B4-BE49-F238E27FC236}">
                <a16:creationId xmlns:a16="http://schemas.microsoft.com/office/drawing/2014/main" id="{9688A9B8-271E-4065-B2A9-95C078265DB0}"/>
              </a:ext>
            </a:extLst>
          </p:cNvPr>
          <p:cNvSpPr/>
          <p:nvPr/>
        </p:nvSpPr>
        <p:spPr>
          <a:xfrm>
            <a:off x="330836" y="4816861"/>
            <a:ext cx="10591361"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8.4.2 Installare strumenti aggiuntivi di contrasto allo sfruttamento delle vulnerabilità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xes</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quelli forniti dai produttori di OS)</a:t>
            </a:r>
          </a:p>
        </p:txBody>
      </p:sp>
      <p:sp>
        <p:nvSpPr>
          <p:cNvPr id="43" name="Rettangolo 42">
            <a:extLst>
              <a:ext uri="{FF2B5EF4-FFF2-40B4-BE49-F238E27FC236}">
                <a16:creationId xmlns:a16="http://schemas.microsoft.com/office/drawing/2014/main" id="{BFF14927-1175-461E-9C97-211174EE3E6E}"/>
              </a:ext>
            </a:extLst>
          </p:cNvPr>
          <p:cNvSpPr/>
          <p:nvPr/>
        </p:nvSpPr>
        <p:spPr>
          <a:xfrm>
            <a:off x="330836" y="5286951"/>
            <a:ext cx="8611653"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8.5.1 Usare strumenti di filtraggio del traffico di rete per impedire che il malware raggiunga gli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host</a:t>
            </a:r>
            <a:endParaRPr kumimoji="0" lang="it-IT" sz="1600" b="1" i="0" u="none" strike="noStrike" kern="0" cap="none" spc="0" normalizeH="0" baseline="0" noProof="0" dirty="0">
              <a:ln>
                <a:noFill/>
              </a:ln>
              <a:solidFill>
                <a:srgbClr val="FFFFFF"/>
              </a:solidFill>
              <a:effectLst/>
              <a:uLnTx/>
              <a:uFillTx/>
              <a:latin typeface="Segoe UI Light"/>
              <a:ea typeface="+mn-ea"/>
              <a:cs typeface="+mn-cs"/>
            </a:endParaRPr>
          </a:p>
        </p:txBody>
      </p:sp>
      <p:sp>
        <p:nvSpPr>
          <p:cNvPr id="44" name="Rettangolo 43">
            <a:extLst>
              <a:ext uri="{FF2B5EF4-FFF2-40B4-BE49-F238E27FC236}">
                <a16:creationId xmlns:a16="http://schemas.microsoft.com/office/drawing/2014/main" id="{79AC61AC-3FB8-4AA1-83A2-3BC85676EDC1}"/>
              </a:ext>
            </a:extLst>
          </p:cNvPr>
          <p:cNvSpPr/>
          <p:nvPr/>
        </p:nvSpPr>
        <p:spPr>
          <a:xfrm>
            <a:off x="330835" y="5626958"/>
            <a:ext cx="5532284"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8.5.2 Installare sistemi di analisi avanzata del software sospetto</a:t>
            </a:r>
          </a:p>
        </p:txBody>
      </p:sp>
      <p:sp>
        <p:nvSpPr>
          <p:cNvPr id="45" name="Rettangolo 44">
            <a:extLst>
              <a:ext uri="{FF2B5EF4-FFF2-40B4-BE49-F238E27FC236}">
                <a16:creationId xmlns:a16="http://schemas.microsoft.com/office/drawing/2014/main" id="{FC98F7C7-F540-45DD-B692-CCF8834E195A}"/>
              </a:ext>
            </a:extLst>
          </p:cNvPr>
          <p:cNvSpPr/>
          <p:nvPr/>
        </p:nvSpPr>
        <p:spPr>
          <a:xfrm>
            <a:off x="330835" y="6089213"/>
            <a:ext cx="8674169"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8.6.1 Monitorare, analizzare e bloccare gli accessi a indirizzi che abbiano una cattiva reputazione</a:t>
            </a:r>
          </a:p>
        </p:txBody>
      </p:sp>
    </p:spTree>
    <p:extLst>
      <p:ext uri="{BB962C8B-B14F-4D97-AF65-F5344CB8AC3E}">
        <p14:creationId xmlns:p14="http://schemas.microsoft.com/office/powerpoint/2010/main" val="125923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8 (CSC 8) 2/2</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Difese contro i malware</a:t>
            </a:r>
          </a:p>
        </p:txBody>
      </p:sp>
      <p:sp>
        <p:nvSpPr>
          <p:cNvPr id="25" name="Rettangolo 24">
            <a:extLst>
              <a:ext uri="{FF2B5EF4-FFF2-40B4-BE49-F238E27FC236}">
                <a16:creationId xmlns:a16="http://schemas.microsoft.com/office/drawing/2014/main" id="{9BC503E6-ACF1-4C7C-84BD-E86FFB3907D3}"/>
              </a:ext>
            </a:extLst>
          </p:cNvPr>
          <p:cNvSpPr/>
          <p:nvPr/>
        </p:nvSpPr>
        <p:spPr>
          <a:xfrm>
            <a:off x="330836" y="1458678"/>
            <a:ext cx="5682966"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8.7.1 Disattivare esecuzione automatica su dispositivi removibili</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grpSp>
        <p:nvGrpSpPr>
          <p:cNvPr id="8" name="Gruppo 7">
            <a:extLst>
              <a:ext uri="{FF2B5EF4-FFF2-40B4-BE49-F238E27FC236}">
                <a16:creationId xmlns:a16="http://schemas.microsoft.com/office/drawing/2014/main" id="{7F306990-073D-4327-A9ED-D274226685F6}"/>
              </a:ext>
            </a:extLst>
          </p:cNvPr>
          <p:cNvGrpSpPr/>
          <p:nvPr/>
        </p:nvGrpSpPr>
        <p:grpSpPr>
          <a:xfrm>
            <a:off x="11254527" y="112046"/>
            <a:ext cx="758805" cy="757925"/>
            <a:chOff x="11274625" y="172973"/>
            <a:chExt cx="758805" cy="757925"/>
          </a:xfrm>
        </p:grpSpPr>
        <p:pic>
          <p:nvPicPr>
            <p:cNvPr id="19" name="Picture 2" descr="shield icon">
              <a:extLst>
                <a:ext uri="{FF2B5EF4-FFF2-40B4-BE49-F238E27FC236}">
                  <a16:creationId xmlns:a16="http://schemas.microsoft.com/office/drawing/2014/main" id="{54C796F6-44FF-436C-BB93-B8785DE858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3430" y="21089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6DFA3E10-B01A-435B-94D9-F97740AC6E36}"/>
                </a:ext>
              </a:extLst>
            </p:cNvPr>
            <p:cNvPicPr>
              <a:picLocks noChangeAspect="1"/>
            </p:cNvPicPr>
            <p:nvPr/>
          </p:nvPicPr>
          <p:blipFill>
            <a:blip r:embed="rId4"/>
            <a:stretch>
              <a:fillRect/>
            </a:stretch>
          </p:blipFill>
          <p:spPr>
            <a:xfrm>
              <a:off x="11274625" y="172973"/>
              <a:ext cx="359305" cy="360000"/>
            </a:xfrm>
            <a:prstGeom prst="rect">
              <a:avLst/>
            </a:prstGeom>
          </p:spPr>
        </p:pic>
      </p:grpSp>
      <p:sp>
        <p:nvSpPr>
          <p:cNvPr id="22" name="Rettangolo 21">
            <a:extLst>
              <a:ext uri="{FF2B5EF4-FFF2-40B4-BE49-F238E27FC236}">
                <a16:creationId xmlns:a16="http://schemas.microsoft.com/office/drawing/2014/main" id="{9A0735B6-AF7F-439D-B9BC-C0EB3979E09E}"/>
              </a:ext>
            </a:extLst>
          </p:cNvPr>
          <p:cNvSpPr/>
          <p:nvPr/>
        </p:nvSpPr>
        <p:spPr>
          <a:xfrm>
            <a:off x="5813959" y="1458678"/>
            <a:ext cx="6203942"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8.7.2 Disattivare esecuzione automatica contenuti dinamici file (macro)</a:t>
            </a:r>
          </a:p>
        </p:txBody>
      </p:sp>
      <p:sp>
        <p:nvSpPr>
          <p:cNvPr id="41" name="Rettangolo 40">
            <a:extLst>
              <a:ext uri="{FF2B5EF4-FFF2-40B4-BE49-F238E27FC236}">
                <a16:creationId xmlns:a16="http://schemas.microsoft.com/office/drawing/2014/main" id="{07253309-8332-47A7-89C1-9A52B127A4CF}"/>
              </a:ext>
            </a:extLst>
          </p:cNvPr>
          <p:cNvSpPr/>
          <p:nvPr/>
        </p:nvSpPr>
        <p:spPr>
          <a:xfrm>
            <a:off x="330835" y="3880220"/>
            <a:ext cx="10660291"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8.10.1 Utilizzare anti-malware che sfruttino, oltre alle firme, tecniche di rilevazione basate sulle anomalie di comportamento</a:t>
            </a:r>
          </a:p>
        </p:txBody>
      </p:sp>
      <p:sp>
        <p:nvSpPr>
          <p:cNvPr id="42" name="Rettangolo 41">
            <a:extLst>
              <a:ext uri="{FF2B5EF4-FFF2-40B4-BE49-F238E27FC236}">
                <a16:creationId xmlns:a16="http://schemas.microsoft.com/office/drawing/2014/main" id="{9688A9B8-271E-4065-B2A9-95C078265DB0}"/>
              </a:ext>
            </a:extLst>
          </p:cNvPr>
          <p:cNvSpPr/>
          <p:nvPr/>
        </p:nvSpPr>
        <p:spPr>
          <a:xfrm>
            <a:off x="330836" y="4944678"/>
            <a:ext cx="10591361"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8.4.2 Installare strumenti aggiuntivi di contrasto allo sfruttamento delle vulnerabilità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xes</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quelli forniti dai produttori di OS)</a:t>
            </a:r>
          </a:p>
        </p:txBody>
      </p:sp>
      <p:sp>
        <p:nvSpPr>
          <p:cNvPr id="26" name="Rettangolo 25">
            <a:extLst>
              <a:ext uri="{FF2B5EF4-FFF2-40B4-BE49-F238E27FC236}">
                <a16:creationId xmlns:a16="http://schemas.microsoft.com/office/drawing/2014/main" id="{DFBB1149-5F44-47AE-9030-07DDF95637EE}"/>
              </a:ext>
            </a:extLst>
          </p:cNvPr>
          <p:cNvSpPr/>
          <p:nvPr/>
        </p:nvSpPr>
        <p:spPr>
          <a:xfrm>
            <a:off x="330836" y="1796369"/>
            <a:ext cx="3738524"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8.7.3 Disattivare apertura automatica mail</a:t>
            </a:r>
          </a:p>
        </p:txBody>
      </p:sp>
      <p:sp>
        <p:nvSpPr>
          <p:cNvPr id="31" name="Rettangolo 30">
            <a:extLst>
              <a:ext uri="{FF2B5EF4-FFF2-40B4-BE49-F238E27FC236}">
                <a16:creationId xmlns:a16="http://schemas.microsoft.com/office/drawing/2014/main" id="{CCF9D2EC-1A46-4308-9384-F72E37AB78A2}"/>
              </a:ext>
            </a:extLst>
          </p:cNvPr>
          <p:cNvSpPr/>
          <p:nvPr/>
        </p:nvSpPr>
        <p:spPr>
          <a:xfrm>
            <a:off x="4069360" y="1796369"/>
            <a:ext cx="4817344"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8.7.4 Disattivare anteprima automatica contenuto file</a:t>
            </a:r>
          </a:p>
        </p:txBody>
      </p:sp>
      <p:sp>
        <p:nvSpPr>
          <p:cNvPr id="32" name="Rettangolo 31">
            <a:extLst>
              <a:ext uri="{FF2B5EF4-FFF2-40B4-BE49-F238E27FC236}">
                <a16:creationId xmlns:a16="http://schemas.microsoft.com/office/drawing/2014/main" id="{070B43EB-C712-401F-ACDF-2F3D878B5B48}"/>
              </a:ext>
            </a:extLst>
          </p:cNvPr>
          <p:cNvSpPr/>
          <p:nvPr/>
        </p:nvSpPr>
        <p:spPr>
          <a:xfrm>
            <a:off x="330836" y="2274243"/>
            <a:ext cx="7792518"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8.8.1 Eseguire scansione anti-malware automatica alla connessione di supporti rimuovibili</a:t>
            </a:r>
          </a:p>
        </p:txBody>
      </p:sp>
      <p:sp>
        <p:nvSpPr>
          <p:cNvPr id="33" name="Rettangolo 32">
            <a:extLst>
              <a:ext uri="{FF2B5EF4-FFF2-40B4-BE49-F238E27FC236}">
                <a16:creationId xmlns:a16="http://schemas.microsoft.com/office/drawing/2014/main" id="{A032DFFC-72DA-4289-8030-96E69B2A9612}"/>
              </a:ext>
            </a:extLst>
          </p:cNvPr>
          <p:cNvSpPr/>
          <p:nvPr/>
        </p:nvSpPr>
        <p:spPr>
          <a:xfrm>
            <a:off x="330836" y="2744333"/>
            <a:ext cx="10536859"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8.9.1 Filtrare il contenuto delle mail prima raggiungano la casella del destinatario, prevedere anche l’impiego di antispam</a:t>
            </a:r>
          </a:p>
        </p:txBody>
      </p:sp>
      <p:sp>
        <p:nvSpPr>
          <p:cNvPr id="34" name="Rettangolo 33">
            <a:extLst>
              <a:ext uri="{FF2B5EF4-FFF2-40B4-BE49-F238E27FC236}">
                <a16:creationId xmlns:a16="http://schemas.microsoft.com/office/drawing/2014/main" id="{56E12CEC-6DFA-4861-8547-7CFE4E86C4F4}"/>
              </a:ext>
            </a:extLst>
          </p:cNvPr>
          <p:cNvSpPr/>
          <p:nvPr/>
        </p:nvSpPr>
        <p:spPr>
          <a:xfrm>
            <a:off x="330835" y="3076505"/>
            <a:ext cx="3653564"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8.9.2 Filtrare il contenuto del traffico web</a:t>
            </a:r>
          </a:p>
        </p:txBody>
      </p:sp>
      <p:sp>
        <p:nvSpPr>
          <p:cNvPr id="35" name="Rettangolo 34">
            <a:extLst>
              <a:ext uri="{FF2B5EF4-FFF2-40B4-BE49-F238E27FC236}">
                <a16:creationId xmlns:a16="http://schemas.microsoft.com/office/drawing/2014/main" id="{A0F8CDD6-185D-44A0-BE07-4BD757F78C37}"/>
              </a:ext>
            </a:extLst>
          </p:cNvPr>
          <p:cNvSpPr/>
          <p:nvPr/>
        </p:nvSpPr>
        <p:spPr>
          <a:xfrm>
            <a:off x="330835" y="3408677"/>
            <a:ext cx="8145178"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8.9.3 Bloccare nelle email e traffico web i tipi di file non necessari e potenzialmente pericolosi</a:t>
            </a:r>
          </a:p>
        </p:txBody>
      </p:sp>
      <p:sp>
        <p:nvSpPr>
          <p:cNvPr id="36" name="Rettangolo 35">
            <a:extLst>
              <a:ext uri="{FF2B5EF4-FFF2-40B4-BE49-F238E27FC236}">
                <a16:creationId xmlns:a16="http://schemas.microsoft.com/office/drawing/2014/main" id="{183B68B3-FC26-47D4-8189-16C4B9796BF1}"/>
              </a:ext>
            </a:extLst>
          </p:cNvPr>
          <p:cNvSpPr/>
          <p:nvPr/>
        </p:nvSpPr>
        <p:spPr>
          <a:xfrm>
            <a:off x="330835" y="4342475"/>
            <a:ext cx="9724137" cy="584775"/>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8.10.1 Implementare una procedura di risposta agli incidenti che preveda la trasmissione al provider di sicurezza</a:t>
            </a:r>
            <a:br>
              <a:rPr kumimoji="0" lang="it-IT" sz="1600" b="1" i="0" u="none" strike="noStrike" kern="0" cap="none" spc="0" normalizeH="0" baseline="0" noProof="0" dirty="0">
                <a:ln>
                  <a:noFill/>
                </a:ln>
                <a:solidFill>
                  <a:srgbClr val="FFFFFF"/>
                </a:solidFill>
                <a:effectLst/>
                <a:uLnTx/>
                <a:uFillTx/>
                <a:latin typeface="Segoe UI Light"/>
                <a:ea typeface="+mn-ea"/>
                <a:cs typeface="+mn-cs"/>
              </a:rPr>
            </a:br>
            <a:r>
              <a:rPr kumimoji="0" lang="it-IT" sz="1600" b="1" i="0" u="none" strike="noStrike" kern="0" cap="none" spc="0" normalizeH="0" baseline="0" noProof="0" dirty="0">
                <a:ln>
                  <a:noFill/>
                </a:ln>
                <a:solidFill>
                  <a:srgbClr val="FFFFFF"/>
                </a:solidFill>
                <a:effectLst/>
                <a:uLnTx/>
                <a:uFillTx/>
                <a:latin typeface="Segoe UI Light"/>
                <a:ea typeface="+mn-ea"/>
                <a:cs typeface="+mn-cs"/>
              </a:rPr>
              <a:t>         dei campioni di software sospetto per la generazione di firme personalizzate</a:t>
            </a:r>
          </a:p>
        </p:txBody>
      </p:sp>
    </p:spTree>
    <p:extLst>
      <p:ext uri="{BB962C8B-B14F-4D97-AF65-F5344CB8AC3E}">
        <p14:creationId xmlns:p14="http://schemas.microsoft.com/office/powerpoint/2010/main" val="165326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10 (CSC 10)</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Copie di sicurezza</a:t>
            </a:r>
          </a:p>
        </p:txBody>
      </p:sp>
      <p:sp>
        <p:nvSpPr>
          <p:cNvPr id="25" name="Rettangolo 24">
            <a:extLst>
              <a:ext uri="{FF2B5EF4-FFF2-40B4-BE49-F238E27FC236}">
                <a16:creationId xmlns:a16="http://schemas.microsoft.com/office/drawing/2014/main" id="{9BC503E6-ACF1-4C7C-84BD-E86FFB3907D3}"/>
              </a:ext>
            </a:extLst>
          </p:cNvPr>
          <p:cNvSpPr/>
          <p:nvPr/>
        </p:nvSpPr>
        <p:spPr>
          <a:xfrm>
            <a:off x="330836" y="1458678"/>
            <a:ext cx="10639451"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10.1.1 Effettuare almeno copia settimanale delle informazioni strettamente necessarie per il completo ripristino del sistema</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sp>
        <p:nvSpPr>
          <p:cNvPr id="41" name="Rettangolo 40">
            <a:extLst>
              <a:ext uri="{FF2B5EF4-FFF2-40B4-BE49-F238E27FC236}">
                <a16:creationId xmlns:a16="http://schemas.microsoft.com/office/drawing/2014/main" id="{07253309-8332-47A7-89C1-9A52B127A4CF}"/>
              </a:ext>
            </a:extLst>
          </p:cNvPr>
          <p:cNvSpPr/>
          <p:nvPr/>
        </p:nvSpPr>
        <p:spPr>
          <a:xfrm>
            <a:off x="330836" y="1797232"/>
            <a:ext cx="4278735"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10.1.2 Eseguire backup di OS, applicazioni e dati</a:t>
            </a:r>
          </a:p>
        </p:txBody>
      </p:sp>
      <p:pic>
        <p:nvPicPr>
          <p:cNvPr id="1026" name="Picture 2" descr="data backup icon">
            <a:extLst>
              <a:ext uri="{FF2B5EF4-FFF2-40B4-BE49-F238E27FC236}">
                <a16:creationId xmlns:a16="http://schemas.microsoft.com/office/drawing/2014/main" id="{74B3A861-C7BF-4DF7-A526-A2285EDCAF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6073" y="144000"/>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7" name="Rettangolo 36">
            <a:extLst>
              <a:ext uri="{FF2B5EF4-FFF2-40B4-BE49-F238E27FC236}">
                <a16:creationId xmlns:a16="http://schemas.microsoft.com/office/drawing/2014/main" id="{84994E4D-8443-42F0-99DC-24DDCEF51CE8}"/>
              </a:ext>
            </a:extLst>
          </p:cNvPr>
          <p:cNvSpPr/>
          <p:nvPr/>
        </p:nvSpPr>
        <p:spPr>
          <a:xfrm>
            <a:off x="4609571" y="1797232"/>
            <a:ext cx="4570482"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10.1.2 Eseguire backup multipli con strumenti diversi</a:t>
            </a:r>
          </a:p>
        </p:txBody>
      </p:sp>
      <p:sp>
        <p:nvSpPr>
          <p:cNvPr id="38" name="Rettangolo 37">
            <a:extLst>
              <a:ext uri="{FF2B5EF4-FFF2-40B4-BE49-F238E27FC236}">
                <a16:creationId xmlns:a16="http://schemas.microsoft.com/office/drawing/2014/main" id="{A55060B2-0E67-4D4E-A370-F0EDC3E805A3}"/>
              </a:ext>
            </a:extLst>
          </p:cNvPr>
          <p:cNvSpPr/>
          <p:nvPr/>
        </p:nvSpPr>
        <p:spPr>
          <a:xfrm>
            <a:off x="330836" y="2275606"/>
            <a:ext cx="6587060"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10.2.1 Eseguire una verifica periodica delle copie tramite rispristino di prova</a:t>
            </a:r>
          </a:p>
        </p:txBody>
      </p:sp>
      <p:sp>
        <p:nvSpPr>
          <p:cNvPr id="39" name="Rettangolo 38">
            <a:extLst>
              <a:ext uri="{FF2B5EF4-FFF2-40B4-BE49-F238E27FC236}">
                <a16:creationId xmlns:a16="http://schemas.microsoft.com/office/drawing/2014/main" id="{537151AC-B3B1-4CE1-BB59-69B40994DE14}"/>
              </a:ext>
            </a:extLst>
          </p:cNvPr>
          <p:cNvSpPr/>
          <p:nvPr/>
        </p:nvSpPr>
        <p:spPr>
          <a:xfrm>
            <a:off x="330836" y="2753980"/>
            <a:ext cx="10160154" cy="584775"/>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10.3.1 Assicurare la riservatezza delle copie di sicurezza mediante protezione fisica dei supporti o mediante cifratura,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         la codifica effettuata prima della trasmissione consente la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remotizzazione</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del backup anche nel cloud</a:t>
            </a:r>
          </a:p>
        </p:txBody>
      </p:sp>
      <p:sp>
        <p:nvSpPr>
          <p:cNvPr id="40" name="Rettangolo 39">
            <a:extLst>
              <a:ext uri="{FF2B5EF4-FFF2-40B4-BE49-F238E27FC236}">
                <a16:creationId xmlns:a16="http://schemas.microsoft.com/office/drawing/2014/main" id="{343863B3-0582-49F6-B98D-A6D0DC0A6D49}"/>
              </a:ext>
            </a:extLst>
          </p:cNvPr>
          <p:cNvSpPr/>
          <p:nvPr/>
        </p:nvSpPr>
        <p:spPr>
          <a:xfrm>
            <a:off x="330836" y="3478575"/>
            <a:ext cx="10264348" cy="584775"/>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10.4.1 Assicurare che i supporti contenenti almeno una delle copie non siano permanentemente accessibili dal sistema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         per evitare che attacchi possano coinvolgere anche tutte le sue copie di sicurezza</a:t>
            </a:r>
          </a:p>
        </p:txBody>
      </p:sp>
    </p:spTree>
    <p:extLst>
      <p:ext uri="{BB962C8B-B14F-4D97-AF65-F5344CB8AC3E}">
        <p14:creationId xmlns:p14="http://schemas.microsoft.com/office/powerpoint/2010/main" val="879987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4D393DD-C793-42C1-B765-6BF6810D1AB9}"/>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Arial" panose="020B0604020202020204"/>
                <a:ea typeface="+mn-ea"/>
                <a:cs typeface="+mn-cs"/>
              </a:rPr>
              <a:t>www.wpc2019.it</a:t>
            </a:r>
            <a:endParaRPr kumimoji="0" lang="en-US" sz="1100" b="0" i="0" u="none" strike="noStrike" kern="1200" cap="none" spc="0" normalizeH="0" baseline="0" noProof="0" dirty="0">
              <a:ln>
                <a:noFill/>
              </a:ln>
              <a:solidFill>
                <a:prstClr val="black">
                  <a:lumMod val="50000"/>
                  <a:lumOff val="50000"/>
                </a:prstClr>
              </a:solidFill>
              <a:effectLst/>
              <a:uLnTx/>
              <a:uFillTx/>
              <a:latin typeface="Arial" panose="020B0604020202020204"/>
              <a:ea typeface="+mn-ea"/>
              <a:cs typeface="+mn-cs"/>
            </a:endParaRPr>
          </a:p>
        </p:txBody>
      </p:sp>
      <p:sp>
        <p:nvSpPr>
          <p:cNvPr id="4" name="Titolo 1">
            <a:extLst>
              <a:ext uri="{FF2B5EF4-FFF2-40B4-BE49-F238E27FC236}">
                <a16:creationId xmlns:a16="http://schemas.microsoft.com/office/drawing/2014/main" id="{09F4B411-7DFA-4716-B584-B54AD74ACAF6}"/>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ABSC 13 (CSC 13)</a:t>
            </a:r>
          </a:p>
        </p:txBody>
      </p:sp>
      <p:sp>
        <p:nvSpPr>
          <p:cNvPr id="5" name="Rettangolo 4">
            <a:extLst>
              <a:ext uri="{FF2B5EF4-FFF2-40B4-BE49-F238E27FC236}">
                <a16:creationId xmlns:a16="http://schemas.microsoft.com/office/drawing/2014/main" id="{8ADF022C-DF0D-4BEC-A0B3-6283C358106A}"/>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Protezione dei dati</a:t>
            </a:r>
          </a:p>
        </p:txBody>
      </p:sp>
      <p:sp>
        <p:nvSpPr>
          <p:cNvPr id="25" name="Rettangolo 24">
            <a:extLst>
              <a:ext uri="{FF2B5EF4-FFF2-40B4-BE49-F238E27FC236}">
                <a16:creationId xmlns:a16="http://schemas.microsoft.com/office/drawing/2014/main" id="{9BC503E6-ACF1-4C7C-84BD-E86FFB3907D3}"/>
              </a:ext>
            </a:extLst>
          </p:cNvPr>
          <p:cNvSpPr/>
          <p:nvPr/>
        </p:nvSpPr>
        <p:spPr>
          <a:xfrm>
            <a:off x="330836" y="1458678"/>
            <a:ext cx="10435870"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13.1.1 Effettuare un’analisi dei dati per individuare quelli riservati (dati rilevanti) a cui applicare la protezione crittografica</a:t>
            </a:r>
          </a:p>
        </p:txBody>
      </p:sp>
      <p:grpSp>
        <p:nvGrpSpPr>
          <p:cNvPr id="27" name="Gruppo 26">
            <a:extLst>
              <a:ext uri="{FF2B5EF4-FFF2-40B4-BE49-F238E27FC236}">
                <a16:creationId xmlns:a16="http://schemas.microsoft.com/office/drawing/2014/main" id="{904A8667-527B-47C0-BED8-EE624C034F55}"/>
              </a:ext>
            </a:extLst>
          </p:cNvPr>
          <p:cNvGrpSpPr/>
          <p:nvPr/>
        </p:nvGrpSpPr>
        <p:grpSpPr>
          <a:xfrm>
            <a:off x="7821222" y="6665447"/>
            <a:ext cx="4331022" cy="153888"/>
            <a:chOff x="7845818" y="6671158"/>
            <a:chExt cx="4331022" cy="153888"/>
          </a:xfrm>
        </p:grpSpPr>
        <p:sp>
          <p:nvSpPr>
            <p:cNvPr id="28" name="Rettangolo 27">
              <a:extLst>
                <a:ext uri="{FF2B5EF4-FFF2-40B4-BE49-F238E27FC236}">
                  <a16:creationId xmlns:a16="http://schemas.microsoft.com/office/drawing/2014/main" id="{196E646D-DE67-48B1-B052-385724A908AD}"/>
                </a:ext>
              </a:extLst>
            </p:cNvPr>
            <p:cNvSpPr/>
            <p:nvPr/>
          </p:nvSpPr>
          <p:spPr>
            <a:xfrm>
              <a:off x="7845818" y="6671158"/>
              <a:ext cx="1480042" cy="153888"/>
            </a:xfrm>
            <a:prstGeom prst="rect">
              <a:avLst/>
            </a:prstGeom>
            <a:solidFill>
              <a:srgbClr val="9F2936"/>
            </a:solidFill>
            <a:ln>
              <a:solidFill>
                <a:srgbClr val="000000"/>
              </a:solidFill>
            </a:ln>
          </p:spPr>
          <p:txBody>
            <a:bodyPr wrap="none" tIns="0" rIns="9000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Minimo</a:t>
              </a:r>
            </a:p>
          </p:txBody>
        </p:sp>
        <p:sp>
          <p:nvSpPr>
            <p:cNvPr id="29" name="Rettangolo 28">
              <a:extLst>
                <a:ext uri="{FF2B5EF4-FFF2-40B4-BE49-F238E27FC236}">
                  <a16:creationId xmlns:a16="http://schemas.microsoft.com/office/drawing/2014/main" id="{1DCF0871-7630-4BF4-A26D-2AE0EDF71748}"/>
                </a:ext>
              </a:extLst>
            </p:cNvPr>
            <p:cNvSpPr/>
            <p:nvPr/>
          </p:nvSpPr>
          <p:spPr>
            <a:xfrm>
              <a:off x="9322853" y="6671158"/>
              <a:ext cx="1561646" cy="153888"/>
            </a:xfrm>
            <a:prstGeom prst="rect">
              <a:avLst/>
            </a:prstGeom>
            <a:solidFill>
              <a:srgbClr val="4E8542"/>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Standard</a:t>
              </a:r>
            </a:p>
          </p:txBody>
        </p:sp>
        <p:sp>
          <p:nvSpPr>
            <p:cNvPr id="30" name="Rettangolo 29">
              <a:extLst>
                <a:ext uri="{FF2B5EF4-FFF2-40B4-BE49-F238E27FC236}">
                  <a16:creationId xmlns:a16="http://schemas.microsoft.com/office/drawing/2014/main" id="{4447D471-F9EE-4015-91C8-A0B1C5A2FEDF}"/>
                </a:ext>
              </a:extLst>
            </p:cNvPr>
            <p:cNvSpPr/>
            <p:nvPr/>
          </p:nvSpPr>
          <p:spPr>
            <a:xfrm>
              <a:off x="10884499" y="6671158"/>
              <a:ext cx="1292341" cy="153888"/>
            </a:xfrm>
            <a:prstGeom prst="rect">
              <a:avLst/>
            </a:prstGeom>
            <a:solidFill>
              <a:srgbClr val="1B587C"/>
            </a:solidFill>
            <a:ln>
              <a:solidFill>
                <a:srgbClr val="000000"/>
              </a:solidFill>
            </a:ln>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FFFF"/>
                  </a:solidFill>
                  <a:effectLst/>
                  <a:uLnTx/>
                  <a:uFillTx/>
                  <a:latin typeface="Segoe UI Light"/>
                  <a:ea typeface="+mn-ea"/>
                  <a:cs typeface="+mn-cs"/>
                </a:rPr>
                <a:t>Livello sicurezza Alto</a:t>
              </a:r>
            </a:p>
          </p:txBody>
        </p:sp>
      </p:grpSp>
      <p:sp>
        <p:nvSpPr>
          <p:cNvPr id="41" name="Rettangolo 40">
            <a:extLst>
              <a:ext uri="{FF2B5EF4-FFF2-40B4-BE49-F238E27FC236}">
                <a16:creationId xmlns:a16="http://schemas.microsoft.com/office/drawing/2014/main" id="{07253309-8332-47A7-89C1-9A52B127A4CF}"/>
              </a:ext>
            </a:extLst>
          </p:cNvPr>
          <p:cNvSpPr/>
          <p:nvPr/>
        </p:nvSpPr>
        <p:spPr>
          <a:xfrm>
            <a:off x="330836" y="2400294"/>
            <a:ext cx="10315644"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13.3.1 Monitorare e bloccare con strumenti automatici l’uso della crittografia non autorizzata sul traffico di rete uscente</a:t>
            </a:r>
          </a:p>
        </p:txBody>
      </p:sp>
      <p:sp>
        <p:nvSpPr>
          <p:cNvPr id="38" name="Rettangolo 37">
            <a:extLst>
              <a:ext uri="{FF2B5EF4-FFF2-40B4-BE49-F238E27FC236}">
                <a16:creationId xmlns:a16="http://schemas.microsoft.com/office/drawing/2014/main" id="{A55060B2-0E67-4D4E-A370-F0EDC3E805A3}"/>
              </a:ext>
            </a:extLst>
          </p:cNvPr>
          <p:cNvSpPr/>
          <p:nvPr/>
        </p:nvSpPr>
        <p:spPr>
          <a:xfrm>
            <a:off x="330836" y="1930715"/>
            <a:ext cx="8454559" cy="338554"/>
          </a:xfrm>
          <a:prstGeom prst="rect">
            <a:avLst/>
          </a:prstGeom>
          <a:solidFill>
            <a:srgbClr val="4E8542"/>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13.2.1 Utilizzare la cifratura per dispositivi portatili e sistemi che contengono informazioni rilevanti</a:t>
            </a:r>
          </a:p>
        </p:txBody>
      </p:sp>
      <p:pic>
        <p:nvPicPr>
          <p:cNvPr id="2050" name="Picture 2" descr="Risultati immagini per data   icon">
            <a:extLst>
              <a:ext uri="{FF2B5EF4-FFF2-40B4-BE49-F238E27FC236}">
                <a16:creationId xmlns:a16="http://schemas.microsoft.com/office/drawing/2014/main" id="{7EA003DE-B059-4598-BA0A-52720281C3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3902" y="23400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shield icon">
            <a:extLst>
              <a:ext uri="{FF2B5EF4-FFF2-40B4-BE49-F238E27FC236}">
                <a16:creationId xmlns:a16="http://schemas.microsoft.com/office/drawing/2014/main" id="{CC57B9C3-6AC9-4C75-9119-DCCB93F149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99598" y="469563"/>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Rettangolo 18">
            <a:extLst>
              <a:ext uri="{FF2B5EF4-FFF2-40B4-BE49-F238E27FC236}">
                <a16:creationId xmlns:a16="http://schemas.microsoft.com/office/drawing/2014/main" id="{3667B88E-3006-4FF8-AD56-A7ED20AE0B48}"/>
              </a:ext>
            </a:extLst>
          </p:cNvPr>
          <p:cNvSpPr/>
          <p:nvPr/>
        </p:nvSpPr>
        <p:spPr>
          <a:xfrm>
            <a:off x="330836" y="2878668"/>
            <a:ext cx="11290270" cy="584775"/>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13.4.1 Effettuare scansioni periodiche con sistemi automatici per rilevare sui server “data pattern” significativi per l’Amministrazione</a:t>
            </a:r>
            <a:br>
              <a:rPr kumimoji="0" lang="it-IT" sz="1600" b="1" i="0" u="none" strike="noStrike" kern="0" cap="none" spc="0" normalizeH="0" baseline="0" noProof="0" dirty="0">
                <a:ln>
                  <a:noFill/>
                </a:ln>
                <a:solidFill>
                  <a:srgbClr val="FFFFFF"/>
                </a:solidFill>
                <a:effectLst/>
                <a:uLnTx/>
                <a:uFillTx/>
                <a:latin typeface="Segoe UI Light"/>
                <a:ea typeface="+mn-ea"/>
                <a:cs typeface="+mn-cs"/>
              </a:rPr>
            </a:br>
            <a:r>
              <a:rPr kumimoji="0" lang="it-IT" sz="1600" b="1" i="0" u="none" strike="noStrike" kern="0" cap="none" spc="0" normalizeH="0" baseline="0" noProof="0" dirty="0">
                <a:ln>
                  <a:noFill/>
                </a:ln>
                <a:solidFill>
                  <a:srgbClr val="FFFFFF"/>
                </a:solidFill>
                <a:effectLst/>
                <a:uLnTx/>
                <a:uFillTx/>
                <a:latin typeface="Segoe UI Light"/>
                <a:ea typeface="+mn-ea"/>
                <a:cs typeface="+mn-cs"/>
              </a:rPr>
              <a:t>         che evidenzino l’esistenza di dati rilevanti in chiaro</a:t>
            </a:r>
          </a:p>
        </p:txBody>
      </p:sp>
      <p:sp>
        <p:nvSpPr>
          <p:cNvPr id="20" name="Rettangolo 19">
            <a:extLst>
              <a:ext uri="{FF2B5EF4-FFF2-40B4-BE49-F238E27FC236}">
                <a16:creationId xmlns:a16="http://schemas.microsoft.com/office/drawing/2014/main" id="{58ABB9CA-2575-46BF-A4DD-6BC2FA05452F}"/>
              </a:ext>
            </a:extLst>
          </p:cNvPr>
          <p:cNvSpPr/>
          <p:nvPr/>
        </p:nvSpPr>
        <p:spPr>
          <a:xfrm>
            <a:off x="330836" y="3584985"/>
            <a:ext cx="11769569"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13.5.1 Implementare sistemi/configurazioni per impedire la scrittura di dati dispositivi esterni se questi non sono strettamente necessari</a:t>
            </a:r>
          </a:p>
        </p:txBody>
      </p:sp>
      <p:sp>
        <p:nvSpPr>
          <p:cNvPr id="21" name="Rettangolo 20">
            <a:extLst>
              <a:ext uri="{FF2B5EF4-FFF2-40B4-BE49-F238E27FC236}">
                <a16:creationId xmlns:a16="http://schemas.microsoft.com/office/drawing/2014/main" id="{5A2B2053-3506-48E5-8B81-6DC7D7E80164}"/>
              </a:ext>
            </a:extLst>
          </p:cNvPr>
          <p:cNvSpPr/>
          <p:nvPr/>
        </p:nvSpPr>
        <p:spPr>
          <a:xfrm>
            <a:off x="330835" y="3918264"/>
            <a:ext cx="11567590" cy="584775"/>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13.5.2 Gestire centralmente il collegamento alle workstation/server dei soli dispositivi esterni autorizzati (in base a proprietà univoche)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          cifrando i dati e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mantendo</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una lista aggiornata dei dispositivi</a:t>
            </a:r>
          </a:p>
        </p:txBody>
      </p:sp>
      <p:sp>
        <p:nvSpPr>
          <p:cNvPr id="22" name="Rettangolo 21">
            <a:extLst>
              <a:ext uri="{FF2B5EF4-FFF2-40B4-BE49-F238E27FC236}">
                <a16:creationId xmlns:a16="http://schemas.microsoft.com/office/drawing/2014/main" id="{61BA9E92-1626-4357-8B9C-23CAD712D2F2}"/>
              </a:ext>
            </a:extLst>
          </p:cNvPr>
          <p:cNvSpPr/>
          <p:nvPr/>
        </p:nvSpPr>
        <p:spPr>
          <a:xfrm>
            <a:off x="330836" y="4642859"/>
            <a:ext cx="11051423"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13.6.1 Implementare strumenti DLP (Data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Loss</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Prevention</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di rete per monitorare il flusso dei dati in rete e individuare anomalie</a:t>
            </a:r>
          </a:p>
        </p:txBody>
      </p:sp>
      <p:sp>
        <p:nvSpPr>
          <p:cNvPr id="23" name="Rettangolo 22">
            <a:extLst>
              <a:ext uri="{FF2B5EF4-FFF2-40B4-BE49-F238E27FC236}">
                <a16:creationId xmlns:a16="http://schemas.microsoft.com/office/drawing/2014/main" id="{0E47BBE5-96C7-4918-A6DC-3A4D77EEFCC5}"/>
              </a:ext>
            </a:extLst>
          </p:cNvPr>
          <p:cNvSpPr/>
          <p:nvPr/>
        </p:nvSpPr>
        <p:spPr>
          <a:xfrm>
            <a:off x="330836" y="4981413"/>
            <a:ext cx="6689652"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13.6.2 Registrare le anomalie del traffico di rete per consentire analisi off line</a:t>
            </a:r>
          </a:p>
        </p:txBody>
      </p:sp>
      <p:sp>
        <p:nvSpPr>
          <p:cNvPr id="24" name="Rettangolo 23">
            <a:extLst>
              <a:ext uri="{FF2B5EF4-FFF2-40B4-BE49-F238E27FC236}">
                <a16:creationId xmlns:a16="http://schemas.microsoft.com/office/drawing/2014/main" id="{E8C884ED-F623-420B-9E5D-E30499301A31}"/>
              </a:ext>
            </a:extLst>
          </p:cNvPr>
          <p:cNvSpPr/>
          <p:nvPr/>
        </p:nvSpPr>
        <p:spPr>
          <a:xfrm>
            <a:off x="330836" y="5429659"/>
            <a:ext cx="6282489"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13.7.1 Monitorare il traffico uscente rilevando la crittografia non prevista</a:t>
            </a:r>
          </a:p>
        </p:txBody>
      </p:sp>
      <p:sp>
        <p:nvSpPr>
          <p:cNvPr id="26" name="Rettangolo 25">
            <a:extLst>
              <a:ext uri="{FF2B5EF4-FFF2-40B4-BE49-F238E27FC236}">
                <a16:creationId xmlns:a16="http://schemas.microsoft.com/office/drawing/2014/main" id="{4EC6E6C9-F39F-44D3-8F50-309940DE835A}"/>
              </a:ext>
            </a:extLst>
          </p:cNvPr>
          <p:cNvSpPr/>
          <p:nvPr/>
        </p:nvSpPr>
        <p:spPr>
          <a:xfrm>
            <a:off x="330836" y="5875294"/>
            <a:ext cx="5476179" cy="338554"/>
          </a:xfrm>
          <a:prstGeom prst="rect">
            <a:avLst/>
          </a:prstGeom>
          <a:solidFill>
            <a:srgbClr val="9F2936"/>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13.8.1 Bloccare il traffico da e verso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url</a:t>
            </a:r>
            <a:r>
              <a:rPr kumimoji="0" lang="it-IT" sz="1600" b="1" i="0" u="none" strike="noStrike" kern="0" cap="none" spc="0" normalizeH="0" baseline="0" noProof="0" dirty="0">
                <a:ln>
                  <a:noFill/>
                </a:ln>
                <a:solidFill>
                  <a:srgbClr val="FFFFFF"/>
                </a:solidFill>
                <a:effectLst/>
                <a:uLnTx/>
                <a:uFillTx/>
                <a:latin typeface="Segoe UI Light"/>
                <a:ea typeface="+mn-ea"/>
                <a:cs typeface="+mn-cs"/>
              </a:rPr>
              <a:t> presenti in una </a:t>
            </a:r>
            <a:r>
              <a:rPr kumimoji="0" lang="it-IT" sz="1600" b="1" i="0" u="none" strike="noStrike" kern="0" cap="none" spc="0" normalizeH="0" baseline="0" noProof="0" dirty="0" err="1">
                <a:ln>
                  <a:noFill/>
                </a:ln>
                <a:solidFill>
                  <a:srgbClr val="FFFFFF"/>
                </a:solidFill>
                <a:effectLst/>
                <a:uLnTx/>
                <a:uFillTx/>
                <a:latin typeface="Segoe UI Light"/>
                <a:ea typeface="+mn-ea"/>
                <a:cs typeface="+mn-cs"/>
              </a:rPr>
              <a:t>blacklist</a:t>
            </a:r>
            <a:endParaRPr kumimoji="0" lang="it-IT" sz="1600" b="1" i="0" u="none" strike="noStrike" kern="0" cap="none" spc="0" normalizeH="0" baseline="0" noProof="0" dirty="0">
              <a:ln>
                <a:noFill/>
              </a:ln>
              <a:solidFill>
                <a:srgbClr val="FFFFFF"/>
              </a:solidFill>
              <a:effectLst/>
              <a:uLnTx/>
              <a:uFillTx/>
              <a:latin typeface="Segoe UI Light"/>
              <a:ea typeface="+mn-ea"/>
              <a:cs typeface="+mn-cs"/>
            </a:endParaRPr>
          </a:p>
        </p:txBody>
      </p:sp>
      <p:sp>
        <p:nvSpPr>
          <p:cNvPr id="31" name="Rettangolo 30">
            <a:extLst>
              <a:ext uri="{FF2B5EF4-FFF2-40B4-BE49-F238E27FC236}">
                <a16:creationId xmlns:a16="http://schemas.microsoft.com/office/drawing/2014/main" id="{7382D7F9-21CA-47A0-9C04-CF484DFF34E8}"/>
              </a:ext>
            </a:extLst>
          </p:cNvPr>
          <p:cNvSpPr/>
          <p:nvPr/>
        </p:nvSpPr>
        <p:spPr>
          <a:xfrm>
            <a:off x="330836" y="6285517"/>
            <a:ext cx="8866530" cy="338554"/>
          </a:xfrm>
          <a:prstGeom prst="rect">
            <a:avLst/>
          </a:prstGeom>
          <a:solidFill>
            <a:srgbClr val="1B587C"/>
          </a:solidFill>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0" cap="none" spc="0" normalizeH="0" baseline="0" noProof="0" dirty="0">
                <a:ln>
                  <a:noFill/>
                </a:ln>
                <a:solidFill>
                  <a:srgbClr val="FFFFFF"/>
                </a:solidFill>
                <a:effectLst/>
                <a:uLnTx/>
                <a:uFillTx/>
                <a:latin typeface="Segoe UI Light"/>
                <a:ea typeface="+mn-ea"/>
                <a:cs typeface="+mn-cs"/>
              </a:rPr>
              <a:t>13.9.1 Assicurare che la copia autorizzata di un file mantenga le limitazioni di accesso della sorgente </a:t>
            </a:r>
          </a:p>
        </p:txBody>
      </p:sp>
    </p:spTree>
    <p:extLst>
      <p:ext uri="{BB962C8B-B14F-4D97-AF65-F5344CB8AC3E}">
        <p14:creationId xmlns:p14="http://schemas.microsoft.com/office/powerpoint/2010/main" val="373779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asellaDiTesto 2"/>
          <p:cNvSpPr txBox="1"/>
          <p:nvPr/>
        </p:nvSpPr>
        <p:spPr>
          <a:xfrm>
            <a:off x="0" y="2979000"/>
            <a:ext cx="12192000" cy="900000"/>
          </a:xfrm>
          <a:prstGeom prst="rect">
            <a:avLst/>
          </a:prstGeom>
          <a:solidFill>
            <a:srgbClr val="448BCA"/>
          </a:solidFill>
          <a:effectLst>
            <a:innerShdw blurRad="63500" dist="50800" dir="5400000">
              <a:prstClr val="black">
                <a:alpha val="50000"/>
              </a:prstClr>
            </a:innerShdw>
          </a:effectLst>
        </p:spPr>
        <p:txBody>
          <a:bodyPr vert="horz" lIns="91440" tIns="45720" rIns="91440" bIns="45720" rtlCol="0" anchor="ctr">
            <a:normAutofit/>
          </a:bodyPr>
          <a:lstStyle>
            <a:lvl1pPr>
              <a:lnSpc>
                <a:spcPct val="90000"/>
              </a:lnSpc>
              <a:spcBef>
                <a:spcPct val="0"/>
              </a:spcBef>
              <a:buNone/>
              <a:defRPr sz="4400" b="1">
                <a:solidFill>
                  <a:schemeClr val="bg1"/>
                </a:solidFill>
                <a:latin typeface="+mj-lt"/>
                <a:ea typeface="+mj-ea"/>
                <a:cs typeface="+mj-cs"/>
              </a:defRPr>
            </a:lvl1pPr>
          </a:lstStyle>
          <a:p>
            <a:pPr algn="ctr"/>
            <a:r>
              <a:rPr lang="it-IT" sz="5400" dirty="0" err="1">
                <a:solidFill>
                  <a:prstClr val="white"/>
                </a:solidFill>
              </a:rPr>
              <a:t>Question</a:t>
            </a:r>
            <a:r>
              <a:rPr lang="it-IT" sz="5400" dirty="0">
                <a:solidFill>
                  <a:prstClr val="white"/>
                </a:solidFill>
              </a:rPr>
              <a:t> &amp; </a:t>
            </a:r>
            <a:r>
              <a:rPr lang="it-IT" sz="5400" dirty="0" err="1">
                <a:solidFill>
                  <a:prstClr val="white"/>
                </a:solidFill>
              </a:rPr>
              <a:t>Answer</a:t>
            </a:r>
            <a:endParaRPr lang="it-IT" sz="5400" dirty="0">
              <a:solidFill>
                <a:prstClr val="white"/>
              </a:solidFill>
            </a:endParaRP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4395" y="114658"/>
            <a:ext cx="7886700" cy="3000375"/>
          </a:xfrm>
          <a:prstGeom prst="rect">
            <a:avLst/>
          </a:prstGeom>
        </p:spPr>
      </p:pic>
    </p:spTree>
    <p:extLst>
      <p:ext uri="{BB962C8B-B14F-4D97-AF65-F5344CB8AC3E}">
        <p14:creationId xmlns:p14="http://schemas.microsoft.com/office/powerpoint/2010/main" val="366861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BA74EE-BC21-44FE-B923-01F05913878D}"/>
              </a:ext>
            </a:extLst>
          </p:cNvPr>
          <p:cNvSpPr>
            <a:spLocks noGrp="1"/>
          </p:cNvSpPr>
          <p:nvPr>
            <p:ph type="title"/>
          </p:nvPr>
        </p:nvSpPr>
        <p:spPr/>
        <p:txBody>
          <a:bodyPr/>
          <a:lstStyle/>
          <a:p>
            <a:r>
              <a:rPr lang="it-IT" dirty="0"/>
              <a:t>Cybersecurity e riferimenti normativi</a:t>
            </a:r>
          </a:p>
        </p:txBody>
      </p:sp>
      <p:grpSp>
        <p:nvGrpSpPr>
          <p:cNvPr id="83" name="Gruppo 82">
            <a:extLst>
              <a:ext uri="{FF2B5EF4-FFF2-40B4-BE49-F238E27FC236}">
                <a16:creationId xmlns:a16="http://schemas.microsoft.com/office/drawing/2014/main" id="{AE665E8A-0024-4840-A4BD-EC027E01A77F}"/>
              </a:ext>
            </a:extLst>
          </p:cNvPr>
          <p:cNvGrpSpPr/>
          <p:nvPr/>
        </p:nvGrpSpPr>
        <p:grpSpPr>
          <a:xfrm>
            <a:off x="6298073" y="2387140"/>
            <a:ext cx="2812450" cy="965608"/>
            <a:chOff x="315443" y="3449308"/>
            <a:chExt cx="2812450" cy="965608"/>
          </a:xfrm>
        </p:grpSpPr>
        <p:sp>
          <p:nvSpPr>
            <p:cNvPr id="36" name="Figura a mano libera: forma 35">
              <a:extLst>
                <a:ext uri="{FF2B5EF4-FFF2-40B4-BE49-F238E27FC236}">
                  <a16:creationId xmlns:a16="http://schemas.microsoft.com/office/drawing/2014/main" id="{2D63622B-2176-464E-B0E1-CDBB84E3B6C6}"/>
                </a:ext>
              </a:extLst>
            </p:cNvPr>
            <p:cNvSpPr/>
            <p:nvPr/>
          </p:nvSpPr>
          <p:spPr>
            <a:xfrm>
              <a:off x="427941" y="3571181"/>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13299"/>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51/2018</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Attuazione della direttiva (UE) 2016/680 Regolamento generale sulla protezione dei dati</a:t>
              </a:r>
            </a:p>
          </p:txBody>
        </p:sp>
        <p:sp>
          <p:nvSpPr>
            <p:cNvPr id="37" name="Rettangolo 36">
              <a:extLst>
                <a:ext uri="{FF2B5EF4-FFF2-40B4-BE49-F238E27FC236}">
                  <a16:creationId xmlns:a16="http://schemas.microsoft.com/office/drawing/2014/main" id="{0FDDF39F-170B-4040-BEDC-46862C98C93E}"/>
                </a:ext>
              </a:extLst>
            </p:cNvPr>
            <p:cNvSpPr/>
            <p:nvPr/>
          </p:nvSpPr>
          <p:spPr>
            <a:xfrm>
              <a:off x="315443" y="3449308"/>
              <a:ext cx="590614" cy="885921"/>
            </a:xfrm>
            <a:prstGeom prst="rect">
              <a:avLst/>
            </a:prstGeom>
            <a:solidFill>
              <a:srgbClr val="013299"/>
            </a:solidFill>
            <a:ln w="10795" cap="flat" cmpd="sng" algn="ctr">
              <a:solidFill>
                <a:sysClr val="window" lastClr="FFFFFF">
                  <a:hueOff val="0"/>
                  <a:satOff val="0"/>
                  <a:lumOff val="0"/>
                  <a:alphaOff val="0"/>
                </a:sysClr>
              </a:solidFill>
              <a:prstDash val="solid"/>
            </a:ln>
            <a:effectLst/>
          </p:spPr>
        </p:sp>
        <p:pic>
          <p:nvPicPr>
            <p:cNvPr id="42" name="Immagine 41">
              <a:extLst>
                <a:ext uri="{FF2B5EF4-FFF2-40B4-BE49-F238E27FC236}">
                  <a16:creationId xmlns:a16="http://schemas.microsoft.com/office/drawing/2014/main" id="{B438B5D3-76F9-4AAF-B7DE-1F708F42F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509" y="3478941"/>
              <a:ext cx="540000" cy="360899"/>
            </a:xfrm>
            <a:prstGeom prst="rect">
              <a:avLst/>
            </a:prstGeom>
          </p:spPr>
        </p:pic>
        <p:pic>
          <p:nvPicPr>
            <p:cNvPr id="45" name="Immagine 44">
              <a:extLst>
                <a:ext uri="{FF2B5EF4-FFF2-40B4-BE49-F238E27FC236}">
                  <a16:creationId xmlns:a16="http://schemas.microsoft.com/office/drawing/2014/main" id="{D6C846AC-A600-42C5-AD97-2E0A6ADF84A3}"/>
                </a:ext>
              </a:extLst>
            </p:cNvPr>
            <p:cNvPicPr>
              <a:picLocks noChangeAspect="1"/>
            </p:cNvPicPr>
            <p:nvPr/>
          </p:nvPicPr>
          <p:blipFill>
            <a:blip r:embed="rId3"/>
            <a:stretch>
              <a:fillRect/>
            </a:stretch>
          </p:blipFill>
          <p:spPr>
            <a:xfrm>
              <a:off x="435509" y="3846170"/>
              <a:ext cx="360000" cy="400000"/>
            </a:xfrm>
            <a:prstGeom prst="rect">
              <a:avLst/>
            </a:prstGeom>
            <a:noFill/>
          </p:spPr>
        </p:pic>
      </p:grpSp>
      <p:grpSp>
        <p:nvGrpSpPr>
          <p:cNvPr id="9" name="Gruppo 8">
            <a:extLst>
              <a:ext uri="{FF2B5EF4-FFF2-40B4-BE49-F238E27FC236}">
                <a16:creationId xmlns:a16="http://schemas.microsoft.com/office/drawing/2014/main" id="{B4A44CBE-C2CC-44DB-A17F-E778B0EA81B6}"/>
              </a:ext>
            </a:extLst>
          </p:cNvPr>
          <p:cNvGrpSpPr/>
          <p:nvPr/>
        </p:nvGrpSpPr>
        <p:grpSpPr>
          <a:xfrm>
            <a:off x="9246085" y="2389218"/>
            <a:ext cx="2812450" cy="965608"/>
            <a:chOff x="3293591" y="3449308"/>
            <a:chExt cx="2812450" cy="965608"/>
          </a:xfrm>
        </p:grpSpPr>
        <p:sp>
          <p:nvSpPr>
            <p:cNvPr id="38" name="Figura a mano libera: forma 37">
              <a:extLst>
                <a:ext uri="{FF2B5EF4-FFF2-40B4-BE49-F238E27FC236}">
                  <a16:creationId xmlns:a16="http://schemas.microsoft.com/office/drawing/2014/main" id="{B69F8C10-3017-43F6-AB1D-FFE60BA47029}"/>
                </a:ext>
              </a:extLst>
            </p:cNvPr>
            <p:cNvSpPr/>
            <p:nvPr/>
          </p:nvSpPr>
          <p:spPr>
            <a:xfrm>
              <a:off x="3406089" y="3571181"/>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13299"/>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65/2018</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Attuazione della direttiva (UE) 2016/1148 Misure per un livello comune elevato di sicurezza delle reti e dei sistemi informativi nell'Unione</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(Direttiva NIS) </a:t>
              </a:r>
            </a:p>
          </p:txBody>
        </p:sp>
        <p:sp>
          <p:nvSpPr>
            <p:cNvPr id="39" name="Rettangolo 38">
              <a:extLst>
                <a:ext uri="{FF2B5EF4-FFF2-40B4-BE49-F238E27FC236}">
                  <a16:creationId xmlns:a16="http://schemas.microsoft.com/office/drawing/2014/main" id="{851F4C57-6713-4C2A-B9A1-BC9857CBEAE3}"/>
                </a:ext>
              </a:extLst>
            </p:cNvPr>
            <p:cNvSpPr/>
            <p:nvPr/>
          </p:nvSpPr>
          <p:spPr>
            <a:xfrm>
              <a:off x="3293591" y="3449308"/>
              <a:ext cx="590614" cy="885921"/>
            </a:xfrm>
            <a:prstGeom prst="rect">
              <a:avLst/>
            </a:prstGeom>
            <a:solidFill>
              <a:srgbClr val="013299"/>
            </a:solidFill>
            <a:ln w="10795" cap="flat" cmpd="sng" algn="ctr">
              <a:solidFill>
                <a:sysClr val="window" lastClr="FFFFFF">
                  <a:hueOff val="0"/>
                  <a:satOff val="0"/>
                  <a:lumOff val="0"/>
                  <a:alphaOff val="0"/>
                </a:sysClr>
              </a:solidFill>
              <a:prstDash val="solid"/>
            </a:ln>
            <a:effectLst/>
          </p:spPr>
        </p:sp>
        <p:pic>
          <p:nvPicPr>
            <p:cNvPr id="43" name="Immagine 42">
              <a:extLst>
                <a:ext uri="{FF2B5EF4-FFF2-40B4-BE49-F238E27FC236}">
                  <a16:creationId xmlns:a16="http://schemas.microsoft.com/office/drawing/2014/main" id="{B3495EF5-EEC8-4894-A581-BBA826E55D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1791" y="3478940"/>
              <a:ext cx="540000" cy="360899"/>
            </a:xfrm>
            <a:prstGeom prst="rect">
              <a:avLst/>
            </a:prstGeom>
          </p:spPr>
        </p:pic>
        <p:pic>
          <p:nvPicPr>
            <p:cNvPr id="46" name="Immagine 45">
              <a:extLst>
                <a:ext uri="{FF2B5EF4-FFF2-40B4-BE49-F238E27FC236}">
                  <a16:creationId xmlns:a16="http://schemas.microsoft.com/office/drawing/2014/main" id="{E0196C85-1AAE-460C-AD20-5DC2429F3497}"/>
                </a:ext>
              </a:extLst>
            </p:cNvPr>
            <p:cNvPicPr>
              <a:picLocks noChangeAspect="1"/>
            </p:cNvPicPr>
            <p:nvPr/>
          </p:nvPicPr>
          <p:blipFill>
            <a:blip r:embed="rId3"/>
            <a:stretch>
              <a:fillRect/>
            </a:stretch>
          </p:blipFill>
          <p:spPr>
            <a:xfrm>
              <a:off x="3411791" y="3839839"/>
              <a:ext cx="360000" cy="400000"/>
            </a:xfrm>
            <a:prstGeom prst="rect">
              <a:avLst/>
            </a:prstGeom>
            <a:noFill/>
          </p:spPr>
        </p:pic>
      </p:grpSp>
      <p:grpSp>
        <p:nvGrpSpPr>
          <p:cNvPr id="10" name="Gruppo 9">
            <a:extLst>
              <a:ext uri="{FF2B5EF4-FFF2-40B4-BE49-F238E27FC236}">
                <a16:creationId xmlns:a16="http://schemas.microsoft.com/office/drawing/2014/main" id="{8EAD50B5-24D3-4268-B555-D674FBCD67E6}"/>
              </a:ext>
            </a:extLst>
          </p:cNvPr>
          <p:cNvGrpSpPr/>
          <p:nvPr/>
        </p:nvGrpSpPr>
        <p:grpSpPr>
          <a:xfrm>
            <a:off x="309651" y="3478940"/>
            <a:ext cx="2812450" cy="965608"/>
            <a:chOff x="6271740" y="3449308"/>
            <a:chExt cx="2812450" cy="965608"/>
          </a:xfrm>
        </p:grpSpPr>
        <p:sp>
          <p:nvSpPr>
            <p:cNvPr id="40" name="Figura a mano libera: forma 39">
              <a:extLst>
                <a:ext uri="{FF2B5EF4-FFF2-40B4-BE49-F238E27FC236}">
                  <a16:creationId xmlns:a16="http://schemas.microsoft.com/office/drawing/2014/main" id="{7DAD6BE7-45AA-41D4-B771-18933D9A4B37}"/>
                </a:ext>
              </a:extLst>
            </p:cNvPr>
            <p:cNvSpPr/>
            <p:nvPr/>
          </p:nvSpPr>
          <p:spPr>
            <a:xfrm>
              <a:off x="6384238" y="3571181"/>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13299"/>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101/2018</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Disposizioni per l'adeguamento della normativa nazionale (196/2003) alle disposizioni del regolamento (UE) 2016/679</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p>
          </p:txBody>
        </p:sp>
        <p:sp>
          <p:nvSpPr>
            <p:cNvPr id="41" name="Rettangolo 40">
              <a:extLst>
                <a:ext uri="{FF2B5EF4-FFF2-40B4-BE49-F238E27FC236}">
                  <a16:creationId xmlns:a16="http://schemas.microsoft.com/office/drawing/2014/main" id="{712790FA-8593-4294-B4BD-0A6D4D37B78A}"/>
                </a:ext>
              </a:extLst>
            </p:cNvPr>
            <p:cNvSpPr/>
            <p:nvPr/>
          </p:nvSpPr>
          <p:spPr>
            <a:xfrm>
              <a:off x="6271740" y="3449308"/>
              <a:ext cx="590614" cy="885921"/>
            </a:xfrm>
            <a:prstGeom prst="rect">
              <a:avLst/>
            </a:prstGeom>
            <a:solidFill>
              <a:srgbClr val="013299"/>
            </a:solidFill>
            <a:ln w="10795" cap="flat" cmpd="sng" algn="ctr">
              <a:solidFill>
                <a:sysClr val="window" lastClr="FFFFFF">
                  <a:hueOff val="0"/>
                  <a:satOff val="0"/>
                  <a:lumOff val="0"/>
                  <a:alphaOff val="0"/>
                </a:sysClr>
              </a:solidFill>
              <a:prstDash val="solid"/>
            </a:ln>
            <a:effectLst/>
          </p:spPr>
        </p:sp>
        <p:pic>
          <p:nvPicPr>
            <p:cNvPr id="44" name="Immagine 43">
              <a:extLst>
                <a:ext uri="{FF2B5EF4-FFF2-40B4-BE49-F238E27FC236}">
                  <a16:creationId xmlns:a16="http://schemas.microsoft.com/office/drawing/2014/main" id="{CD6BE9B5-2F74-4459-A98A-2A4BABBE33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8073" y="3478940"/>
              <a:ext cx="540000" cy="360899"/>
            </a:xfrm>
            <a:prstGeom prst="rect">
              <a:avLst/>
            </a:prstGeom>
          </p:spPr>
        </p:pic>
        <p:pic>
          <p:nvPicPr>
            <p:cNvPr id="47" name="Immagine 46">
              <a:extLst>
                <a:ext uri="{FF2B5EF4-FFF2-40B4-BE49-F238E27FC236}">
                  <a16:creationId xmlns:a16="http://schemas.microsoft.com/office/drawing/2014/main" id="{EA880A3E-155D-479C-BFB3-922E33A23F6E}"/>
                </a:ext>
              </a:extLst>
            </p:cNvPr>
            <p:cNvPicPr>
              <a:picLocks noChangeAspect="1"/>
            </p:cNvPicPr>
            <p:nvPr/>
          </p:nvPicPr>
          <p:blipFill>
            <a:blip r:embed="rId3"/>
            <a:stretch>
              <a:fillRect/>
            </a:stretch>
          </p:blipFill>
          <p:spPr>
            <a:xfrm>
              <a:off x="6392377" y="3839839"/>
              <a:ext cx="360000" cy="400000"/>
            </a:xfrm>
            <a:prstGeom prst="rect">
              <a:avLst/>
            </a:prstGeom>
            <a:noFill/>
          </p:spPr>
        </p:pic>
      </p:grpSp>
      <p:grpSp>
        <p:nvGrpSpPr>
          <p:cNvPr id="3" name="Gruppo 2">
            <a:extLst>
              <a:ext uri="{FF2B5EF4-FFF2-40B4-BE49-F238E27FC236}">
                <a16:creationId xmlns:a16="http://schemas.microsoft.com/office/drawing/2014/main" id="{C56D4669-0ABC-47D5-89BB-54765FD6B043}"/>
              </a:ext>
            </a:extLst>
          </p:cNvPr>
          <p:cNvGrpSpPr/>
          <p:nvPr/>
        </p:nvGrpSpPr>
        <p:grpSpPr>
          <a:xfrm>
            <a:off x="315443" y="1324971"/>
            <a:ext cx="2812450" cy="965608"/>
            <a:chOff x="315443" y="1324971"/>
            <a:chExt cx="2812450" cy="965608"/>
          </a:xfrm>
        </p:grpSpPr>
        <p:sp>
          <p:nvSpPr>
            <p:cNvPr id="24" name="Figura a mano libera: forma 23">
              <a:extLst>
                <a:ext uri="{FF2B5EF4-FFF2-40B4-BE49-F238E27FC236}">
                  <a16:creationId xmlns:a16="http://schemas.microsoft.com/office/drawing/2014/main" id="{F650D5A3-171A-4A75-B4CF-3A00CB92585F}"/>
                </a:ext>
              </a:extLst>
            </p:cNvPr>
            <p:cNvSpPr/>
            <p:nvPr/>
          </p:nvSpPr>
          <p:spPr>
            <a:xfrm>
              <a:off x="427941" y="1446844"/>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196/2003</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Codice in materia di protezione dei dati personali</a:t>
              </a:r>
            </a:p>
          </p:txBody>
        </p:sp>
        <p:sp>
          <p:nvSpPr>
            <p:cNvPr id="25" name="Rettangolo 24">
              <a:extLst>
                <a:ext uri="{FF2B5EF4-FFF2-40B4-BE49-F238E27FC236}">
                  <a16:creationId xmlns:a16="http://schemas.microsoft.com/office/drawing/2014/main" id="{D3ACB5F0-8592-49E2-A37A-9979FCA6552A}"/>
                </a:ext>
              </a:extLst>
            </p:cNvPr>
            <p:cNvSpPr/>
            <p:nvPr/>
          </p:nvSpPr>
          <p:spPr>
            <a:xfrm>
              <a:off x="315443" y="1324971"/>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48" name="Immagine 47">
              <a:extLst>
                <a:ext uri="{FF2B5EF4-FFF2-40B4-BE49-F238E27FC236}">
                  <a16:creationId xmlns:a16="http://schemas.microsoft.com/office/drawing/2014/main" id="{79DAE13E-7E1A-4580-9567-154289376AEA}"/>
                </a:ext>
              </a:extLst>
            </p:cNvPr>
            <p:cNvPicPr>
              <a:picLocks noChangeAspect="1"/>
            </p:cNvPicPr>
            <p:nvPr/>
          </p:nvPicPr>
          <p:blipFill>
            <a:blip r:embed="rId3"/>
            <a:stretch>
              <a:fillRect/>
            </a:stretch>
          </p:blipFill>
          <p:spPr>
            <a:xfrm>
              <a:off x="435509" y="1587064"/>
              <a:ext cx="360000" cy="400000"/>
            </a:xfrm>
            <a:prstGeom prst="rect">
              <a:avLst/>
            </a:prstGeom>
            <a:noFill/>
          </p:spPr>
        </p:pic>
      </p:grpSp>
      <p:grpSp>
        <p:nvGrpSpPr>
          <p:cNvPr id="6" name="Gruppo 5">
            <a:extLst>
              <a:ext uri="{FF2B5EF4-FFF2-40B4-BE49-F238E27FC236}">
                <a16:creationId xmlns:a16="http://schemas.microsoft.com/office/drawing/2014/main" id="{16669BB5-D85F-4565-B77B-8A2A7C191AEF}"/>
              </a:ext>
            </a:extLst>
          </p:cNvPr>
          <p:cNvGrpSpPr/>
          <p:nvPr/>
        </p:nvGrpSpPr>
        <p:grpSpPr>
          <a:xfrm>
            <a:off x="9246085" y="1319822"/>
            <a:ext cx="2812450" cy="965607"/>
            <a:chOff x="315443" y="2387140"/>
            <a:chExt cx="2812450" cy="965607"/>
          </a:xfrm>
        </p:grpSpPr>
        <p:sp>
          <p:nvSpPr>
            <p:cNvPr id="30" name="Figura a mano libera: forma 29">
              <a:extLst>
                <a:ext uri="{FF2B5EF4-FFF2-40B4-BE49-F238E27FC236}">
                  <a16:creationId xmlns:a16="http://schemas.microsoft.com/office/drawing/2014/main" id="{D109C0E6-40B0-4B92-9F24-162FD11472B2}"/>
                </a:ext>
              </a:extLst>
            </p:cNvPr>
            <p:cNvSpPr/>
            <p:nvPr/>
          </p:nvSpPr>
          <p:spPr>
            <a:xfrm>
              <a:off x="427941" y="2509012"/>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DPCM 24 gennaio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2013</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Quadro strategico nazionale per la sicurezza dello spazio cibernetico</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e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Piano nazionale per la protezione cibernetica e la sicurezza informatica</a:t>
              </a:r>
            </a:p>
          </p:txBody>
        </p:sp>
        <p:sp>
          <p:nvSpPr>
            <p:cNvPr id="31" name="Rettangolo 30">
              <a:extLst>
                <a:ext uri="{FF2B5EF4-FFF2-40B4-BE49-F238E27FC236}">
                  <a16:creationId xmlns:a16="http://schemas.microsoft.com/office/drawing/2014/main" id="{6C82732F-F43B-4961-AD1F-FF710222AACC}"/>
                </a:ext>
              </a:extLst>
            </p:cNvPr>
            <p:cNvSpPr/>
            <p:nvPr/>
          </p:nvSpPr>
          <p:spPr>
            <a:xfrm>
              <a:off x="315443" y="2387140"/>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49" name="Immagine 48">
              <a:extLst>
                <a:ext uri="{FF2B5EF4-FFF2-40B4-BE49-F238E27FC236}">
                  <a16:creationId xmlns:a16="http://schemas.microsoft.com/office/drawing/2014/main" id="{8E70CD1F-0825-4B62-B63F-BB600761CEAF}"/>
                </a:ext>
              </a:extLst>
            </p:cNvPr>
            <p:cNvPicPr>
              <a:picLocks noChangeAspect="1"/>
            </p:cNvPicPr>
            <p:nvPr/>
          </p:nvPicPr>
          <p:blipFill>
            <a:blip r:embed="rId3"/>
            <a:stretch>
              <a:fillRect/>
            </a:stretch>
          </p:blipFill>
          <p:spPr>
            <a:xfrm>
              <a:off x="435509" y="2669944"/>
              <a:ext cx="360000" cy="400000"/>
            </a:xfrm>
            <a:prstGeom prst="rect">
              <a:avLst/>
            </a:prstGeom>
            <a:noFill/>
          </p:spPr>
        </p:pic>
      </p:grpSp>
      <p:grpSp>
        <p:nvGrpSpPr>
          <p:cNvPr id="5" name="Gruppo 4">
            <a:extLst>
              <a:ext uri="{FF2B5EF4-FFF2-40B4-BE49-F238E27FC236}">
                <a16:creationId xmlns:a16="http://schemas.microsoft.com/office/drawing/2014/main" id="{F7F51166-29D5-4C00-AA50-A027717EB2DE}"/>
              </a:ext>
            </a:extLst>
          </p:cNvPr>
          <p:cNvGrpSpPr/>
          <p:nvPr/>
        </p:nvGrpSpPr>
        <p:grpSpPr>
          <a:xfrm>
            <a:off x="3293591" y="1324971"/>
            <a:ext cx="2812450" cy="965608"/>
            <a:chOff x="3293591" y="1324971"/>
            <a:chExt cx="2812450" cy="965608"/>
          </a:xfrm>
        </p:grpSpPr>
        <p:sp>
          <p:nvSpPr>
            <p:cNvPr id="26" name="Figura a mano libera: forma 25">
              <a:extLst>
                <a:ext uri="{FF2B5EF4-FFF2-40B4-BE49-F238E27FC236}">
                  <a16:creationId xmlns:a16="http://schemas.microsoft.com/office/drawing/2014/main" id="{5C5E806F-D7D5-4F32-A397-C60A9FA8F519}"/>
                </a:ext>
              </a:extLst>
            </p:cNvPr>
            <p:cNvSpPr/>
            <p:nvPr/>
          </p:nvSpPr>
          <p:spPr>
            <a:xfrm>
              <a:off x="3406089" y="1446844"/>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259/2003</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Codice delle Comunicazioni elettroniche</a:t>
              </a:r>
            </a:p>
          </p:txBody>
        </p:sp>
        <p:sp>
          <p:nvSpPr>
            <p:cNvPr id="27" name="Rettangolo 26">
              <a:extLst>
                <a:ext uri="{FF2B5EF4-FFF2-40B4-BE49-F238E27FC236}">
                  <a16:creationId xmlns:a16="http://schemas.microsoft.com/office/drawing/2014/main" id="{F9D375FB-9B0F-43A0-BAC2-9B305122F8AB}"/>
                </a:ext>
              </a:extLst>
            </p:cNvPr>
            <p:cNvSpPr/>
            <p:nvPr/>
          </p:nvSpPr>
          <p:spPr>
            <a:xfrm>
              <a:off x="3293591" y="1324971"/>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50" name="Immagine 49">
              <a:extLst>
                <a:ext uri="{FF2B5EF4-FFF2-40B4-BE49-F238E27FC236}">
                  <a16:creationId xmlns:a16="http://schemas.microsoft.com/office/drawing/2014/main" id="{F32939DF-26AA-4584-B92F-297B27A9AA0A}"/>
                </a:ext>
              </a:extLst>
            </p:cNvPr>
            <p:cNvPicPr>
              <a:picLocks noChangeAspect="1"/>
            </p:cNvPicPr>
            <p:nvPr/>
          </p:nvPicPr>
          <p:blipFill>
            <a:blip r:embed="rId3"/>
            <a:stretch>
              <a:fillRect/>
            </a:stretch>
          </p:blipFill>
          <p:spPr>
            <a:xfrm>
              <a:off x="3411791" y="1587064"/>
              <a:ext cx="360000" cy="400000"/>
            </a:xfrm>
            <a:prstGeom prst="rect">
              <a:avLst/>
            </a:prstGeom>
            <a:noFill/>
          </p:spPr>
        </p:pic>
      </p:grpSp>
      <p:grpSp>
        <p:nvGrpSpPr>
          <p:cNvPr id="7" name="Gruppo 6">
            <a:extLst>
              <a:ext uri="{FF2B5EF4-FFF2-40B4-BE49-F238E27FC236}">
                <a16:creationId xmlns:a16="http://schemas.microsoft.com/office/drawing/2014/main" id="{AF509147-DA50-48CB-8406-5A86912401D8}"/>
              </a:ext>
            </a:extLst>
          </p:cNvPr>
          <p:cNvGrpSpPr/>
          <p:nvPr/>
        </p:nvGrpSpPr>
        <p:grpSpPr>
          <a:xfrm>
            <a:off x="309651" y="2387140"/>
            <a:ext cx="2812450" cy="965607"/>
            <a:chOff x="3293591" y="2387140"/>
            <a:chExt cx="2812450" cy="965607"/>
          </a:xfrm>
        </p:grpSpPr>
        <p:sp>
          <p:nvSpPr>
            <p:cNvPr id="32" name="Figura a mano libera: forma 31">
              <a:extLst>
                <a:ext uri="{FF2B5EF4-FFF2-40B4-BE49-F238E27FC236}">
                  <a16:creationId xmlns:a16="http://schemas.microsoft.com/office/drawing/2014/main" id="{11102DA1-AC78-404E-B191-8DFCFE93B4F5}"/>
                </a:ext>
              </a:extLst>
            </p:cNvPr>
            <p:cNvSpPr/>
            <p:nvPr/>
          </p:nvSpPr>
          <p:spPr>
            <a:xfrm>
              <a:off x="3406089" y="2509012"/>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Direttiva 1 agosto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2015</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del Presidente del Consiglio dei Ministri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Attuazione  degli indirizzi strategici ed operativi del DPCM 24 gennaio 2013</a:t>
              </a:r>
            </a:p>
          </p:txBody>
        </p:sp>
        <p:sp>
          <p:nvSpPr>
            <p:cNvPr id="33" name="Rettangolo 32">
              <a:extLst>
                <a:ext uri="{FF2B5EF4-FFF2-40B4-BE49-F238E27FC236}">
                  <a16:creationId xmlns:a16="http://schemas.microsoft.com/office/drawing/2014/main" id="{FE79A5B6-FF70-44FA-8D4F-068DEFF8F4D4}"/>
                </a:ext>
              </a:extLst>
            </p:cNvPr>
            <p:cNvSpPr/>
            <p:nvPr/>
          </p:nvSpPr>
          <p:spPr>
            <a:xfrm>
              <a:off x="3293591" y="2387140"/>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51" name="Immagine 50">
              <a:extLst>
                <a:ext uri="{FF2B5EF4-FFF2-40B4-BE49-F238E27FC236}">
                  <a16:creationId xmlns:a16="http://schemas.microsoft.com/office/drawing/2014/main" id="{4DE8919A-4E49-4363-A79D-9EEB88CC9450}"/>
                </a:ext>
              </a:extLst>
            </p:cNvPr>
            <p:cNvPicPr>
              <a:picLocks noChangeAspect="1"/>
            </p:cNvPicPr>
            <p:nvPr/>
          </p:nvPicPr>
          <p:blipFill>
            <a:blip r:embed="rId3"/>
            <a:stretch>
              <a:fillRect/>
            </a:stretch>
          </p:blipFill>
          <p:spPr>
            <a:xfrm>
              <a:off x="3411791" y="2669944"/>
              <a:ext cx="360000" cy="400000"/>
            </a:xfrm>
            <a:prstGeom prst="rect">
              <a:avLst/>
            </a:prstGeom>
            <a:noFill/>
          </p:spPr>
        </p:pic>
      </p:grpSp>
      <p:grpSp>
        <p:nvGrpSpPr>
          <p:cNvPr id="4" name="Gruppo 3">
            <a:extLst>
              <a:ext uri="{FF2B5EF4-FFF2-40B4-BE49-F238E27FC236}">
                <a16:creationId xmlns:a16="http://schemas.microsoft.com/office/drawing/2014/main" id="{8755E048-393F-4535-A358-0ADD14AB7118}"/>
              </a:ext>
            </a:extLst>
          </p:cNvPr>
          <p:cNvGrpSpPr/>
          <p:nvPr/>
        </p:nvGrpSpPr>
        <p:grpSpPr>
          <a:xfrm>
            <a:off x="6271740" y="1324971"/>
            <a:ext cx="2812450" cy="965608"/>
            <a:chOff x="6271740" y="1324971"/>
            <a:chExt cx="2812450" cy="965608"/>
          </a:xfrm>
        </p:grpSpPr>
        <p:sp>
          <p:nvSpPr>
            <p:cNvPr id="28" name="Figura a mano libera: forma 27">
              <a:extLst>
                <a:ext uri="{FF2B5EF4-FFF2-40B4-BE49-F238E27FC236}">
                  <a16:creationId xmlns:a16="http://schemas.microsoft.com/office/drawing/2014/main" id="{C0DED6B1-CB51-471B-AE71-213D39C6B864}"/>
                </a:ext>
              </a:extLst>
            </p:cNvPr>
            <p:cNvSpPr/>
            <p:nvPr/>
          </p:nvSpPr>
          <p:spPr>
            <a:xfrm>
              <a:off x="6384238" y="1446844"/>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82/2005</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Codice dell’amministrazione digitale </a:t>
              </a:r>
              <a:r>
                <a:rPr kumimoji="0" lang="it-IT" sz="1000" b="0" i="0" u="none" strike="noStrike" kern="0" cap="none" spc="0" normalizeH="0" baseline="0" noProof="0" dirty="0">
                  <a:ln>
                    <a:noFill/>
                  </a:ln>
                  <a:solidFill>
                    <a:prstClr val="black"/>
                  </a:solidFill>
                  <a:effectLst/>
                  <a:uLnTx/>
                  <a:uFillTx/>
                  <a:latin typeface="Segoe UI Light"/>
                  <a:ea typeface="+mn-ea"/>
                  <a:cs typeface="+mn-cs"/>
                </a:rPr>
                <a:t>successivamente integrato e modificato dai D. </a:t>
              </a:r>
              <a:r>
                <a:rPr kumimoji="0" lang="it-IT" sz="1000" b="0" i="0" u="none" strike="noStrike" kern="0" cap="none" spc="0" normalizeH="0" baseline="0" noProof="0" dirty="0" err="1">
                  <a:ln>
                    <a:noFill/>
                  </a:ln>
                  <a:solidFill>
                    <a:prstClr val="black"/>
                  </a:solidFill>
                  <a:effectLst/>
                  <a:uLnTx/>
                  <a:uFillTx/>
                  <a:latin typeface="Segoe UI Light"/>
                  <a:ea typeface="+mn-ea"/>
                  <a:cs typeface="+mn-cs"/>
                </a:rPr>
                <a:t>Lgs</a:t>
              </a:r>
              <a:r>
                <a:rPr kumimoji="0" lang="it-IT" sz="1000" b="0" i="0" u="none" strike="noStrike" kern="0" cap="none" spc="0" normalizeH="0" baseline="0" noProof="0" dirty="0">
                  <a:ln>
                    <a:noFill/>
                  </a:ln>
                  <a:solidFill>
                    <a:prstClr val="black"/>
                  </a:solidFill>
                  <a:effectLst/>
                  <a:uLnTx/>
                  <a:uFillTx/>
                  <a:latin typeface="Segoe UI Light"/>
                  <a:ea typeface="+mn-ea"/>
                  <a:cs typeface="+mn-cs"/>
                </a:rPr>
                <a:t>. 179/2016 e 217/2017</a:t>
              </a:r>
            </a:p>
          </p:txBody>
        </p:sp>
        <p:sp>
          <p:nvSpPr>
            <p:cNvPr id="29" name="Rettangolo 28">
              <a:extLst>
                <a:ext uri="{FF2B5EF4-FFF2-40B4-BE49-F238E27FC236}">
                  <a16:creationId xmlns:a16="http://schemas.microsoft.com/office/drawing/2014/main" id="{8A823BB8-7843-4CDD-B658-7F01213F56BC}"/>
                </a:ext>
              </a:extLst>
            </p:cNvPr>
            <p:cNvSpPr/>
            <p:nvPr/>
          </p:nvSpPr>
          <p:spPr>
            <a:xfrm>
              <a:off x="6271740" y="1324971"/>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52" name="Immagine 51">
              <a:extLst>
                <a:ext uri="{FF2B5EF4-FFF2-40B4-BE49-F238E27FC236}">
                  <a16:creationId xmlns:a16="http://schemas.microsoft.com/office/drawing/2014/main" id="{86DFD53E-44A5-41F5-AFAD-EA96E06FD53F}"/>
                </a:ext>
              </a:extLst>
            </p:cNvPr>
            <p:cNvPicPr>
              <a:picLocks noChangeAspect="1"/>
            </p:cNvPicPr>
            <p:nvPr/>
          </p:nvPicPr>
          <p:blipFill>
            <a:blip r:embed="rId3"/>
            <a:stretch>
              <a:fillRect/>
            </a:stretch>
          </p:blipFill>
          <p:spPr>
            <a:xfrm>
              <a:off x="6392377" y="1587064"/>
              <a:ext cx="360000" cy="400000"/>
            </a:xfrm>
            <a:prstGeom prst="rect">
              <a:avLst/>
            </a:prstGeom>
            <a:noFill/>
          </p:spPr>
        </p:pic>
      </p:grpSp>
      <p:grpSp>
        <p:nvGrpSpPr>
          <p:cNvPr id="8" name="Gruppo 7">
            <a:extLst>
              <a:ext uri="{FF2B5EF4-FFF2-40B4-BE49-F238E27FC236}">
                <a16:creationId xmlns:a16="http://schemas.microsoft.com/office/drawing/2014/main" id="{9E9AA0B5-60C3-4D45-8FA6-0C1BFBBF892D}"/>
              </a:ext>
            </a:extLst>
          </p:cNvPr>
          <p:cNvGrpSpPr/>
          <p:nvPr/>
        </p:nvGrpSpPr>
        <p:grpSpPr>
          <a:xfrm>
            <a:off x="3324684" y="2387140"/>
            <a:ext cx="2812450" cy="965607"/>
            <a:chOff x="6271740" y="2387140"/>
            <a:chExt cx="2812450" cy="965607"/>
          </a:xfrm>
        </p:grpSpPr>
        <p:sp>
          <p:nvSpPr>
            <p:cNvPr id="34" name="Figura a mano libera: forma 33">
              <a:extLst>
                <a:ext uri="{FF2B5EF4-FFF2-40B4-BE49-F238E27FC236}">
                  <a16:creationId xmlns:a16="http://schemas.microsoft.com/office/drawing/2014/main" id="{703D1026-9818-4C3F-B10F-B789B5423E63}"/>
                </a:ext>
              </a:extLst>
            </p:cNvPr>
            <p:cNvSpPr/>
            <p:nvPr/>
          </p:nvSpPr>
          <p:spPr>
            <a:xfrm>
              <a:off x="6384238" y="2509012"/>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D5AB1"/>
              </a:solidFill>
              <a:prstDash val="solid"/>
            </a:ln>
            <a:effectLst/>
          </p:spPr>
          <p:txBody>
            <a:bodyPr spcFirstLastPara="0" vert="horz" wrap="square" lIns="571490" tIns="38100" rIns="38100" bIns="3810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GU Serie Generale n.103 del 05-05-</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2017</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kumimoji="0" lang="it-IT" sz="1000" b="1" i="1" u="none" strike="noStrike" kern="0" cap="none" spc="0" normalizeH="0" baseline="0" noProof="0" dirty="0">
                  <a:ln>
                    <a:noFill/>
                  </a:ln>
                  <a:solidFill>
                    <a:srgbClr val="629DD1"/>
                  </a:solidFill>
                  <a:effectLst/>
                  <a:uLnTx/>
                  <a:uFillTx/>
                  <a:latin typeface="Segoe UI Light"/>
                  <a:ea typeface="+mn-ea"/>
                  <a:cs typeface="+mn-cs"/>
                </a:rPr>
                <a:t>Misure minime di sicurezza ICT per le pubbliche amministrazioni</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redatte da </a:t>
              </a:r>
              <a:r>
                <a:rPr kumimoji="0" lang="it-IT" sz="1000" b="0" i="0" u="none" strike="noStrike" kern="0" cap="none" spc="0" normalizeH="0" baseline="0" noProof="0" dirty="0" err="1">
                  <a:ln>
                    <a:noFill/>
                  </a:ln>
                  <a:solidFill>
                    <a:prstClr val="black">
                      <a:hueOff val="0"/>
                      <a:satOff val="0"/>
                      <a:lumOff val="0"/>
                      <a:alphaOff val="0"/>
                    </a:prstClr>
                  </a:solidFill>
                  <a:effectLst/>
                  <a:uLnTx/>
                  <a:uFillTx/>
                  <a:latin typeface="Segoe UI Light"/>
                  <a:ea typeface="+mn-ea"/>
                  <a:cs typeface="+mn-cs"/>
                </a:rPr>
                <a:t>AgID</a:t>
              </a:r>
              <a:endPar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endParaRPr>
            </a:p>
          </p:txBody>
        </p:sp>
        <p:sp>
          <p:nvSpPr>
            <p:cNvPr id="35" name="Rettangolo 34">
              <a:extLst>
                <a:ext uri="{FF2B5EF4-FFF2-40B4-BE49-F238E27FC236}">
                  <a16:creationId xmlns:a16="http://schemas.microsoft.com/office/drawing/2014/main" id="{49C48605-32CC-454F-B29E-4B1B58F6803B}"/>
                </a:ext>
              </a:extLst>
            </p:cNvPr>
            <p:cNvSpPr/>
            <p:nvPr/>
          </p:nvSpPr>
          <p:spPr>
            <a:xfrm>
              <a:off x="6271740" y="2387140"/>
              <a:ext cx="590614" cy="885921"/>
            </a:xfrm>
            <a:prstGeom prst="rect">
              <a:avLst/>
            </a:prstGeom>
            <a:solidFill>
              <a:srgbClr val="0D5AB1"/>
            </a:solidFill>
            <a:ln w="10795" cap="flat" cmpd="sng" algn="ctr">
              <a:solidFill>
                <a:sysClr val="window" lastClr="FFFFFF">
                  <a:hueOff val="0"/>
                  <a:satOff val="0"/>
                  <a:lumOff val="0"/>
                  <a:alphaOff val="0"/>
                </a:sysClr>
              </a:solidFill>
              <a:prstDash val="solid"/>
            </a:ln>
            <a:effectLst/>
          </p:spPr>
        </p:sp>
        <p:pic>
          <p:nvPicPr>
            <p:cNvPr id="53" name="Immagine 52">
              <a:extLst>
                <a:ext uri="{FF2B5EF4-FFF2-40B4-BE49-F238E27FC236}">
                  <a16:creationId xmlns:a16="http://schemas.microsoft.com/office/drawing/2014/main" id="{6DE0358E-FE37-4E01-A7AF-15F550727E1C}"/>
                </a:ext>
              </a:extLst>
            </p:cNvPr>
            <p:cNvPicPr>
              <a:picLocks noChangeAspect="1"/>
            </p:cNvPicPr>
            <p:nvPr/>
          </p:nvPicPr>
          <p:blipFill>
            <a:blip r:embed="rId3"/>
            <a:stretch>
              <a:fillRect/>
            </a:stretch>
          </p:blipFill>
          <p:spPr>
            <a:xfrm>
              <a:off x="6388073" y="2669944"/>
              <a:ext cx="360000" cy="400000"/>
            </a:xfrm>
            <a:prstGeom prst="rect">
              <a:avLst/>
            </a:prstGeom>
            <a:noFill/>
          </p:spPr>
        </p:pic>
      </p:grpSp>
      <p:sp>
        <p:nvSpPr>
          <p:cNvPr id="54" name="Rettangolo 53">
            <a:extLst>
              <a:ext uri="{FF2B5EF4-FFF2-40B4-BE49-F238E27FC236}">
                <a16:creationId xmlns:a16="http://schemas.microsoft.com/office/drawing/2014/main" id="{BCF83C33-8D32-4B2A-B2E8-F627BEFD19CC}"/>
              </a:ext>
            </a:extLst>
          </p:cNvPr>
          <p:cNvSpPr/>
          <p:nvPr/>
        </p:nvSpPr>
        <p:spPr>
          <a:xfrm>
            <a:off x="318885" y="4571062"/>
            <a:ext cx="11739649" cy="618835"/>
          </a:xfrm>
          <a:prstGeom prst="rect">
            <a:avLst/>
          </a:prstGeom>
          <a:solidFill>
            <a:srgbClr val="013299"/>
          </a:solid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Segoe UI Light"/>
              <a:ea typeface="+mn-ea"/>
              <a:cs typeface="Arial" panose="020B0604020202020204" pitchFamily="34" charset="0"/>
            </a:endParaRPr>
          </a:p>
        </p:txBody>
      </p:sp>
      <p:sp>
        <p:nvSpPr>
          <p:cNvPr id="55" name="Fumetto 1 30">
            <a:extLst>
              <a:ext uri="{FF2B5EF4-FFF2-40B4-BE49-F238E27FC236}">
                <a16:creationId xmlns:a16="http://schemas.microsoft.com/office/drawing/2014/main" id="{D3D8F65C-357E-4EAE-B717-97C259196CF6}"/>
              </a:ext>
            </a:extLst>
          </p:cNvPr>
          <p:cNvSpPr/>
          <p:nvPr/>
        </p:nvSpPr>
        <p:spPr>
          <a:xfrm>
            <a:off x="4143980" y="5374877"/>
            <a:ext cx="1344768" cy="1152000"/>
          </a:xfrm>
          <a:prstGeom prst="wedgeRectCallout">
            <a:avLst>
              <a:gd name="adj1" fmla="val 20585"/>
              <a:gd name="adj2" fmla="val -65559"/>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Piano di sicurezza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informatica</a:t>
            </a:r>
            <a:r>
              <a:rPr kumimoji="0" lang="it-IT" sz="1000" b="1"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 </a:t>
            </a: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dell’UE</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per garantire un elevato</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livello di </a:t>
            </a:r>
            <a:r>
              <a:rPr kumimoji="0" lang="en-US" sz="1000" b="0" i="1"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network and</a:t>
            </a:r>
            <a:br>
              <a:rPr kumimoji="0" lang="en-US" sz="1000" b="0" i="1"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1"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information security</a:t>
            </a:r>
            <a:br>
              <a:rPr kumimoji="0" lang="en-US" sz="1000" b="0" i="1"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(NIS)</a:t>
            </a:r>
            <a:endPar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endParaRPr>
          </a:p>
        </p:txBody>
      </p:sp>
      <p:sp>
        <p:nvSpPr>
          <p:cNvPr id="56" name="Fumetto 1 34">
            <a:extLst>
              <a:ext uri="{FF2B5EF4-FFF2-40B4-BE49-F238E27FC236}">
                <a16:creationId xmlns:a16="http://schemas.microsoft.com/office/drawing/2014/main" id="{A7A1C264-6807-4DA5-B9FF-A362AD8375FA}"/>
              </a:ext>
            </a:extLst>
          </p:cNvPr>
          <p:cNvSpPr/>
          <p:nvPr/>
        </p:nvSpPr>
        <p:spPr>
          <a:xfrm flipH="1">
            <a:off x="7126834" y="5374877"/>
            <a:ext cx="1368000" cy="1152000"/>
          </a:xfrm>
          <a:prstGeom prst="wedgeRectCallout">
            <a:avLst>
              <a:gd name="adj1" fmla="val 21686"/>
              <a:gd name="adj2" fmla="val -65203"/>
            </a:avLst>
          </a:prstGeom>
          <a:solidFill>
            <a:srgbClr val="013299"/>
          </a:solidFill>
          <a:ln w="10795" cap="flat" cmpd="sng" algn="ctr">
            <a:noFill/>
            <a:prstDash val="solid"/>
          </a:ln>
          <a:effectLst/>
        </p:spPr>
        <p:txBody>
          <a:bodyPr wrap="none" rtlCol="0" anchor="t" anchorCtr="0"/>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Regolamento 2016/679</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(GDPR)</a:t>
            </a:r>
          </a:p>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Direttiva 2016/1148</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(NIS)</a:t>
            </a:r>
          </a:p>
        </p:txBody>
      </p:sp>
      <p:sp>
        <p:nvSpPr>
          <p:cNvPr id="57" name="Fumetto 1 37">
            <a:extLst>
              <a:ext uri="{FF2B5EF4-FFF2-40B4-BE49-F238E27FC236}">
                <a16:creationId xmlns:a16="http://schemas.microsoft.com/office/drawing/2014/main" id="{E7E47C84-4DF6-4A97-9627-F2E1E5AEBE71}"/>
              </a:ext>
            </a:extLst>
          </p:cNvPr>
          <p:cNvSpPr/>
          <p:nvPr/>
        </p:nvSpPr>
        <p:spPr>
          <a:xfrm flipH="1">
            <a:off x="309651" y="5374877"/>
            <a:ext cx="1260000" cy="1152000"/>
          </a:xfrm>
          <a:prstGeom prst="wedgeRectCallout">
            <a:avLst>
              <a:gd name="adj1" fmla="val 21038"/>
              <a:gd name="adj2" fmla="val -65383"/>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Direttiva 2002/58/CE</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Trattamento dei dati</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personali e tutela della</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vita privata nel settore</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delle comunicazioni</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elettroniche</a:t>
            </a:r>
          </a:p>
        </p:txBody>
      </p:sp>
      <p:sp>
        <p:nvSpPr>
          <p:cNvPr id="58" name="Fumetto 1 38">
            <a:extLst>
              <a:ext uri="{FF2B5EF4-FFF2-40B4-BE49-F238E27FC236}">
                <a16:creationId xmlns:a16="http://schemas.microsoft.com/office/drawing/2014/main" id="{20335723-442E-4BCB-9554-C23FB3D3826D}"/>
              </a:ext>
            </a:extLst>
          </p:cNvPr>
          <p:cNvSpPr/>
          <p:nvPr/>
        </p:nvSpPr>
        <p:spPr>
          <a:xfrm>
            <a:off x="6018314" y="5374877"/>
            <a:ext cx="1044000" cy="1152000"/>
          </a:xfrm>
          <a:prstGeom prst="wedgeRectCallout">
            <a:avLst>
              <a:gd name="adj1" fmla="val 20691"/>
              <a:gd name="adj2" fmla="val -65537"/>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Accordo sulla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prima normativa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UE relativa alla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cybersecurity</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a:t>
            </a: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NIS)</a:t>
            </a:r>
            <a:endPar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endParaRPr>
          </a:p>
        </p:txBody>
      </p:sp>
      <p:grpSp>
        <p:nvGrpSpPr>
          <p:cNvPr id="59" name="Gruppo 58">
            <a:extLst>
              <a:ext uri="{FF2B5EF4-FFF2-40B4-BE49-F238E27FC236}">
                <a16:creationId xmlns:a16="http://schemas.microsoft.com/office/drawing/2014/main" id="{BCC42275-13C3-4D3D-8BB5-76181C48AE07}"/>
              </a:ext>
            </a:extLst>
          </p:cNvPr>
          <p:cNvGrpSpPr/>
          <p:nvPr/>
        </p:nvGrpSpPr>
        <p:grpSpPr>
          <a:xfrm>
            <a:off x="413804" y="4577461"/>
            <a:ext cx="543739" cy="639479"/>
            <a:chOff x="285987" y="4280928"/>
            <a:chExt cx="543739" cy="639479"/>
          </a:xfrm>
        </p:grpSpPr>
        <p:pic>
          <p:nvPicPr>
            <p:cNvPr id="60" name="Immagine 59">
              <a:extLst>
                <a:ext uri="{FF2B5EF4-FFF2-40B4-BE49-F238E27FC236}">
                  <a16:creationId xmlns:a16="http://schemas.microsoft.com/office/drawing/2014/main" id="{F90967AC-D92B-451F-8D28-0BBBD99D74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857" y="4280928"/>
              <a:ext cx="540000" cy="360899"/>
            </a:xfrm>
            <a:prstGeom prst="rect">
              <a:avLst/>
            </a:prstGeom>
          </p:spPr>
        </p:pic>
        <p:sp>
          <p:nvSpPr>
            <p:cNvPr id="61" name="Rettangolo 60">
              <a:extLst>
                <a:ext uri="{FF2B5EF4-FFF2-40B4-BE49-F238E27FC236}">
                  <a16:creationId xmlns:a16="http://schemas.microsoft.com/office/drawing/2014/main" id="{0587835F-560E-4288-85F9-9CE4973D98CC}"/>
                </a:ext>
              </a:extLst>
            </p:cNvPr>
            <p:cNvSpPr/>
            <p:nvPr/>
          </p:nvSpPr>
          <p:spPr>
            <a:xfrm>
              <a:off x="285987"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2002</a:t>
              </a:r>
            </a:p>
          </p:txBody>
        </p:sp>
      </p:grpSp>
      <p:grpSp>
        <p:nvGrpSpPr>
          <p:cNvPr id="62" name="Gruppo 61">
            <a:extLst>
              <a:ext uri="{FF2B5EF4-FFF2-40B4-BE49-F238E27FC236}">
                <a16:creationId xmlns:a16="http://schemas.microsoft.com/office/drawing/2014/main" id="{CE108C92-F99F-48AE-9C7C-2F69EA42DB54}"/>
              </a:ext>
            </a:extLst>
          </p:cNvPr>
          <p:cNvGrpSpPr/>
          <p:nvPr/>
        </p:nvGrpSpPr>
        <p:grpSpPr>
          <a:xfrm>
            <a:off x="4849792" y="4577461"/>
            <a:ext cx="547622" cy="639479"/>
            <a:chOff x="3077994" y="4280928"/>
            <a:chExt cx="547622" cy="639479"/>
          </a:xfrm>
        </p:grpSpPr>
        <p:pic>
          <p:nvPicPr>
            <p:cNvPr id="63" name="Immagine 62">
              <a:extLst>
                <a:ext uri="{FF2B5EF4-FFF2-40B4-BE49-F238E27FC236}">
                  <a16:creationId xmlns:a16="http://schemas.microsoft.com/office/drawing/2014/main" id="{791CE389-93AC-4B8E-B538-4749435E62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7994" y="4280928"/>
              <a:ext cx="540000" cy="360899"/>
            </a:xfrm>
            <a:prstGeom prst="rect">
              <a:avLst/>
            </a:prstGeom>
          </p:spPr>
        </p:pic>
        <p:sp>
          <p:nvSpPr>
            <p:cNvPr id="64" name="Rettangolo 63">
              <a:extLst>
                <a:ext uri="{FF2B5EF4-FFF2-40B4-BE49-F238E27FC236}">
                  <a16:creationId xmlns:a16="http://schemas.microsoft.com/office/drawing/2014/main" id="{B50ECE86-A074-4D00-A0B1-D2A994E596CD}"/>
                </a:ext>
              </a:extLst>
            </p:cNvPr>
            <p:cNvSpPr/>
            <p:nvPr/>
          </p:nvSpPr>
          <p:spPr>
            <a:xfrm>
              <a:off x="3081877"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2013</a:t>
              </a:r>
            </a:p>
          </p:txBody>
        </p:sp>
      </p:grpSp>
      <p:grpSp>
        <p:nvGrpSpPr>
          <p:cNvPr id="65" name="Gruppo 64">
            <a:extLst>
              <a:ext uri="{FF2B5EF4-FFF2-40B4-BE49-F238E27FC236}">
                <a16:creationId xmlns:a16="http://schemas.microsoft.com/office/drawing/2014/main" id="{A6D7F884-8F05-425C-9055-333770A31332}"/>
              </a:ext>
            </a:extLst>
          </p:cNvPr>
          <p:cNvGrpSpPr/>
          <p:nvPr/>
        </p:nvGrpSpPr>
        <p:grpSpPr>
          <a:xfrm>
            <a:off x="6490112" y="4577461"/>
            <a:ext cx="543739" cy="639479"/>
            <a:chOff x="4241656" y="4280928"/>
            <a:chExt cx="543739" cy="639479"/>
          </a:xfrm>
        </p:grpSpPr>
        <p:pic>
          <p:nvPicPr>
            <p:cNvPr id="66" name="Immagine 65">
              <a:extLst>
                <a:ext uri="{FF2B5EF4-FFF2-40B4-BE49-F238E27FC236}">
                  <a16:creationId xmlns:a16="http://schemas.microsoft.com/office/drawing/2014/main" id="{448DCA71-5901-4399-BBBC-7C948EF037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4029" y="4280928"/>
              <a:ext cx="540000" cy="360899"/>
            </a:xfrm>
            <a:prstGeom prst="rect">
              <a:avLst/>
            </a:prstGeom>
          </p:spPr>
        </p:pic>
        <p:sp>
          <p:nvSpPr>
            <p:cNvPr id="67" name="Rettangolo 66">
              <a:extLst>
                <a:ext uri="{FF2B5EF4-FFF2-40B4-BE49-F238E27FC236}">
                  <a16:creationId xmlns:a16="http://schemas.microsoft.com/office/drawing/2014/main" id="{BAE6FFE6-14ED-46A7-9995-8446E811BD3D}"/>
                </a:ext>
              </a:extLst>
            </p:cNvPr>
            <p:cNvSpPr/>
            <p:nvPr/>
          </p:nvSpPr>
          <p:spPr>
            <a:xfrm>
              <a:off x="4241656"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2015</a:t>
              </a:r>
            </a:p>
          </p:txBody>
        </p:sp>
      </p:grpSp>
      <p:grpSp>
        <p:nvGrpSpPr>
          <p:cNvPr id="68" name="Gruppo 67">
            <a:extLst>
              <a:ext uri="{FF2B5EF4-FFF2-40B4-BE49-F238E27FC236}">
                <a16:creationId xmlns:a16="http://schemas.microsoft.com/office/drawing/2014/main" id="{D60E8D3A-A159-48AC-A666-FEDF187FF516}"/>
              </a:ext>
            </a:extLst>
          </p:cNvPr>
          <p:cNvGrpSpPr/>
          <p:nvPr/>
        </p:nvGrpSpPr>
        <p:grpSpPr>
          <a:xfrm>
            <a:off x="7245167" y="4577461"/>
            <a:ext cx="543739" cy="639479"/>
            <a:chOff x="4996711" y="4280928"/>
            <a:chExt cx="543739" cy="639479"/>
          </a:xfrm>
        </p:grpSpPr>
        <p:pic>
          <p:nvPicPr>
            <p:cNvPr id="69" name="Immagine 68">
              <a:extLst>
                <a:ext uri="{FF2B5EF4-FFF2-40B4-BE49-F238E27FC236}">
                  <a16:creationId xmlns:a16="http://schemas.microsoft.com/office/drawing/2014/main" id="{7092754B-FDA9-43FF-A918-39180ECFF8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6777" y="4280928"/>
              <a:ext cx="540000" cy="360899"/>
            </a:xfrm>
            <a:prstGeom prst="rect">
              <a:avLst/>
            </a:prstGeom>
          </p:spPr>
        </p:pic>
        <p:sp>
          <p:nvSpPr>
            <p:cNvPr id="70" name="Rettangolo 69">
              <a:extLst>
                <a:ext uri="{FF2B5EF4-FFF2-40B4-BE49-F238E27FC236}">
                  <a16:creationId xmlns:a16="http://schemas.microsoft.com/office/drawing/2014/main" id="{599F9A94-A6C3-44CC-AFF3-0651000BEB8D}"/>
                </a:ext>
              </a:extLst>
            </p:cNvPr>
            <p:cNvSpPr/>
            <p:nvPr/>
          </p:nvSpPr>
          <p:spPr>
            <a:xfrm>
              <a:off x="4996711"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2016</a:t>
              </a:r>
            </a:p>
          </p:txBody>
        </p:sp>
      </p:grpSp>
      <p:grpSp>
        <p:nvGrpSpPr>
          <p:cNvPr id="71" name="Gruppo 70">
            <a:extLst>
              <a:ext uri="{FF2B5EF4-FFF2-40B4-BE49-F238E27FC236}">
                <a16:creationId xmlns:a16="http://schemas.microsoft.com/office/drawing/2014/main" id="{ABA543C9-9623-4C12-A7BA-CEE4D24CB585}"/>
              </a:ext>
            </a:extLst>
          </p:cNvPr>
          <p:cNvGrpSpPr/>
          <p:nvPr/>
        </p:nvGrpSpPr>
        <p:grpSpPr>
          <a:xfrm>
            <a:off x="8684329" y="4577461"/>
            <a:ext cx="543739" cy="639479"/>
            <a:chOff x="6435873" y="4280928"/>
            <a:chExt cx="543739" cy="639479"/>
          </a:xfrm>
        </p:grpSpPr>
        <p:pic>
          <p:nvPicPr>
            <p:cNvPr id="72" name="Immagine 71">
              <a:extLst>
                <a:ext uri="{FF2B5EF4-FFF2-40B4-BE49-F238E27FC236}">
                  <a16:creationId xmlns:a16="http://schemas.microsoft.com/office/drawing/2014/main" id="{496C2673-B4BD-4DF7-8020-B553C3A3C3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7742" y="4280928"/>
              <a:ext cx="540000" cy="360899"/>
            </a:xfrm>
            <a:prstGeom prst="rect">
              <a:avLst/>
            </a:prstGeom>
          </p:spPr>
        </p:pic>
        <p:sp>
          <p:nvSpPr>
            <p:cNvPr id="73" name="Rettangolo 72">
              <a:extLst>
                <a:ext uri="{FF2B5EF4-FFF2-40B4-BE49-F238E27FC236}">
                  <a16:creationId xmlns:a16="http://schemas.microsoft.com/office/drawing/2014/main" id="{F683F320-481B-4C42-AB9F-F604DE41BA64}"/>
                </a:ext>
              </a:extLst>
            </p:cNvPr>
            <p:cNvSpPr/>
            <p:nvPr/>
          </p:nvSpPr>
          <p:spPr>
            <a:xfrm>
              <a:off x="6435873"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2017</a:t>
              </a:r>
            </a:p>
          </p:txBody>
        </p:sp>
      </p:grpSp>
      <p:sp>
        <p:nvSpPr>
          <p:cNvPr id="74" name="Fumetto 1 41">
            <a:extLst>
              <a:ext uri="{FF2B5EF4-FFF2-40B4-BE49-F238E27FC236}">
                <a16:creationId xmlns:a16="http://schemas.microsoft.com/office/drawing/2014/main" id="{30E701A4-C757-4237-A847-D2ADC4DD25FF}"/>
              </a:ext>
            </a:extLst>
          </p:cNvPr>
          <p:cNvSpPr/>
          <p:nvPr/>
        </p:nvSpPr>
        <p:spPr>
          <a:xfrm flipH="1">
            <a:off x="8559354" y="5374877"/>
            <a:ext cx="1404000" cy="1152000"/>
          </a:xfrm>
          <a:prstGeom prst="wedgeRectCallout">
            <a:avLst>
              <a:gd name="adj1" fmla="val 21686"/>
              <a:gd name="adj2" fmla="val -65203"/>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Adozione di un </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cybersecurity</a:t>
            </a: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 package</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per garantire resilienza,</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deterrenza e difesa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Proposta di creazione di</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un </a:t>
            </a: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cybersecurity</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certification</a:t>
            </a: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 </a:t>
            </a:r>
            <a:r>
              <a:rPr kumimoji="0" lang="it-IT" sz="1000" b="1" i="0" u="none" strike="noStrike" kern="0" cap="none" spc="0" normalizeH="0" baseline="0" noProof="0" dirty="0" err="1">
                <a:ln>
                  <a:noFill/>
                </a:ln>
                <a:solidFill>
                  <a:srgbClr val="FFC000"/>
                </a:solidFill>
                <a:effectLst/>
                <a:uLnTx/>
                <a:uFillTx/>
                <a:latin typeface="Segoe UI Light"/>
                <a:ea typeface="+mn-ea"/>
                <a:cs typeface="Arial" panose="020B0604020202020204" pitchFamily="34" charset="0"/>
              </a:rPr>
              <a:t>framework</a:t>
            </a:r>
            <a:endPar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endParaRPr>
          </a:p>
        </p:txBody>
      </p:sp>
      <p:sp>
        <p:nvSpPr>
          <p:cNvPr id="75" name="Fumetto 1 42">
            <a:extLst>
              <a:ext uri="{FF2B5EF4-FFF2-40B4-BE49-F238E27FC236}">
                <a16:creationId xmlns:a16="http://schemas.microsoft.com/office/drawing/2014/main" id="{5DA3776C-3486-4929-A8A9-DCBA504694CD}"/>
              </a:ext>
            </a:extLst>
          </p:cNvPr>
          <p:cNvSpPr/>
          <p:nvPr/>
        </p:nvSpPr>
        <p:spPr>
          <a:xfrm flipH="1">
            <a:off x="10365870" y="5374877"/>
            <a:ext cx="1673282" cy="1152000"/>
          </a:xfrm>
          <a:prstGeom prst="wedgeRectCallout">
            <a:avLst>
              <a:gd name="adj1" fmla="val 21686"/>
              <a:gd name="adj2" fmla="val -65203"/>
            </a:avLst>
          </a:prstGeom>
          <a:solidFill>
            <a:srgbClr val="013299"/>
          </a:solidFill>
          <a:ln w="10795" cap="flat" cmpd="sng" algn="ctr">
            <a:noFill/>
            <a:prstDash val="solid"/>
          </a:ln>
          <a:effectLst/>
        </p:spPr>
        <p:txBody>
          <a:bodyPr wrap="none" rtlCol="0" anchor="t" anchorCtr="0"/>
          <a:lstStyle/>
          <a:p>
            <a:pPr marL="0" marR="0" lvl="0" indent="0"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Regolamento 2019/881</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(Cybersecurity Act)</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Regolamento per la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certificazione della sicurezza</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informatica di prodotti ICT</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e servizi digitali</a:t>
            </a:r>
          </a:p>
        </p:txBody>
      </p:sp>
      <p:grpSp>
        <p:nvGrpSpPr>
          <p:cNvPr id="76" name="Gruppo 75">
            <a:extLst>
              <a:ext uri="{FF2B5EF4-FFF2-40B4-BE49-F238E27FC236}">
                <a16:creationId xmlns:a16="http://schemas.microsoft.com/office/drawing/2014/main" id="{96720C39-D623-43FB-9413-5AB6BD07FE1B}"/>
              </a:ext>
            </a:extLst>
          </p:cNvPr>
          <p:cNvGrpSpPr/>
          <p:nvPr/>
        </p:nvGrpSpPr>
        <p:grpSpPr>
          <a:xfrm>
            <a:off x="10577423" y="4577461"/>
            <a:ext cx="540000" cy="639479"/>
            <a:chOff x="7842212" y="4280928"/>
            <a:chExt cx="540000" cy="639479"/>
          </a:xfrm>
        </p:grpSpPr>
        <p:sp>
          <p:nvSpPr>
            <p:cNvPr id="77" name="Rettangolo 76">
              <a:extLst>
                <a:ext uri="{FF2B5EF4-FFF2-40B4-BE49-F238E27FC236}">
                  <a16:creationId xmlns:a16="http://schemas.microsoft.com/office/drawing/2014/main" id="{867045D1-F012-4CEF-81CA-E71121FA63C5}"/>
                </a:ext>
              </a:extLst>
            </p:cNvPr>
            <p:cNvSpPr/>
            <p:nvPr/>
          </p:nvSpPr>
          <p:spPr>
            <a:xfrm>
              <a:off x="7846410" y="4612630"/>
              <a:ext cx="52770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2019</a:t>
              </a:r>
            </a:p>
          </p:txBody>
        </p:sp>
        <p:pic>
          <p:nvPicPr>
            <p:cNvPr id="78" name="Immagine 77">
              <a:extLst>
                <a:ext uri="{FF2B5EF4-FFF2-40B4-BE49-F238E27FC236}">
                  <a16:creationId xmlns:a16="http://schemas.microsoft.com/office/drawing/2014/main" id="{60D833B7-7C8B-4021-839F-A9C2ED7C87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2212" y="4280928"/>
              <a:ext cx="540000" cy="360899"/>
            </a:xfrm>
            <a:prstGeom prst="rect">
              <a:avLst/>
            </a:prstGeom>
          </p:spPr>
        </p:pic>
      </p:grpSp>
      <p:grpSp>
        <p:nvGrpSpPr>
          <p:cNvPr id="79" name="Gruppo 78">
            <a:extLst>
              <a:ext uri="{FF2B5EF4-FFF2-40B4-BE49-F238E27FC236}">
                <a16:creationId xmlns:a16="http://schemas.microsoft.com/office/drawing/2014/main" id="{82E590D3-1CFB-40DB-B2C9-27331600ABBF}"/>
              </a:ext>
            </a:extLst>
          </p:cNvPr>
          <p:cNvGrpSpPr/>
          <p:nvPr/>
        </p:nvGrpSpPr>
        <p:grpSpPr>
          <a:xfrm>
            <a:off x="1615383" y="4577461"/>
            <a:ext cx="543739" cy="639479"/>
            <a:chOff x="1637035" y="4280928"/>
            <a:chExt cx="543739" cy="639479"/>
          </a:xfrm>
        </p:grpSpPr>
        <p:sp>
          <p:nvSpPr>
            <p:cNvPr id="80" name="Rettangolo 79">
              <a:extLst>
                <a:ext uri="{FF2B5EF4-FFF2-40B4-BE49-F238E27FC236}">
                  <a16:creationId xmlns:a16="http://schemas.microsoft.com/office/drawing/2014/main" id="{75092AF3-A834-4B6B-98A4-FFBA9736DAD6}"/>
                </a:ext>
              </a:extLst>
            </p:cNvPr>
            <p:cNvSpPr/>
            <p:nvPr/>
          </p:nvSpPr>
          <p:spPr>
            <a:xfrm>
              <a:off x="1637035" y="4612630"/>
              <a:ext cx="543739" cy="307777"/>
            </a:xfrm>
            <a:prstGeom prst="rect">
              <a:avLst/>
            </a:prstGeom>
          </p:spPr>
          <p:txBody>
            <a:bodyPr wrap="none">
              <a:spAutoFit/>
            </a:bodyPr>
            <a:lstStyle/>
            <a:p>
              <a:pPr algn="ctr" defTabSz="457200"/>
              <a:r>
                <a:rPr lang="it-IT" sz="1400" b="1" dirty="0">
                  <a:solidFill>
                    <a:srgbClr val="FFC000"/>
                  </a:solidFill>
                  <a:cs typeface="Arial" panose="020B0604020202020204" pitchFamily="34" charset="0"/>
                </a:rPr>
                <a:t>2004</a:t>
              </a:r>
            </a:p>
          </p:txBody>
        </p:sp>
        <p:pic>
          <p:nvPicPr>
            <p:cNvPr id="81" name="Immagine 80">
              <a:extLst>
                <a:ext uri="{FF2B5EF4-FFF2-40B4-BE49-F238E27FC236}">
                  <a16:creationId xmlns:a16="http://schemas.microsoft.com/office/drawing/2014/main" id="{AC7B27A9-58EB-46B8-9C24-464A1CE0CA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904" y="4280928"/>
              <a:ext cx="540000" cy="360899"/>
            </a:xfrm>
            <a:prstGeom prst="rect">
              <a:avLst/>
            </a:prstGeom>
          </p:spPr>
        </p:pic>
      </p:grpSp>
      <p:sp>
        <p:nvSpPr>
          <p:cNvPr id="82" name="Fumetto 1 47">
            <a:extLst>
              <a:ext uri="{FF2B5EF4-FFF2-40B4-BE49-F238E27FC236}">
                <a16:creationId xmlns:a16="http://schemas.microsoft.com/office/drawing/2014/main" id="{B93B9E55-A55F-44B0-90AE-DF4E2F3D1A15}"/>
              </a:ext>
            </a:extLst>
          </p:cNvPr>
          <p:cNvSpPr/>
          <p:nvPr/>
        </p:nvSpPr>
        <p:spPr>
          <a:xfrm flipH="1">
            <a:off x="1622559" y="5375585"/>
            <a:ext cx="894964" cy="1152000"/>
          </a:xfrm>
          <a:prstGeom prst="wedgeRectCallout">
            <a:avLst>
              <a:gd name="adj1" fmla="val 21038"/>
              <a:gd name="adj2" fmla="val -65383"/>
            </a:avLst>
          </a:prstGeom>
          <a:solidFill>
            <a:srgbClr val="013299"/>
          </a:solidFill>
          <a:ln w="10795" cap="flat" cmpd="sng" algn="ctr">
            <a:noFill/>
            <a:prstDash val="solid"/>
          </a:ln>
          <a:effectLst/>
        </p:spPr>
        <p:txBody>
          <a:bodyPr wrap="none" rtlCol="0" anchor="t"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Regolamento</a:t>
            </a:r>
            <a:b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br>
            <a:r>
              <a:rPr kumimoji="0" lang="it-IT" sz="1000" b="1" i="0" u="none" strike="noStrike" kern="0" cap="none" spc="0" normalizeH="0" baseline="0" noProof="0" dirty="0">
                <a:ln>
                  <a:noFill/>
                </a:ln>
                <a:solidFill>
                  <a:srgbClr val="FFC000"/>
                </a:solidFill>
                <a:effectLst/>
                <a:uLnTx/>
                <a:uFillTx/>
                <a:latin typeface="Segoe UI Light"/>
                <a:ea typeface="+mn-ea"/>
                <a:cs typeface="Arial" panose="020B0604020202020204" pitchFamily="34" charset="0"/>
              </a:rPr>
              <a:t>2004/460</a:t>
            </a:r>
            <a:br>
              <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European</a:t>
            </a:r>
            <a:b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Network and</a:t>
            </a:r>
            <a:b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Information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Security Agency</a:t>
            </a:r>
            <a:b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br>
            <a:r>
              <a:rPr kumimoji="0" lang="en-US"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rPr>
              <a:t>(ENISA)</a:t>
            </a:r>
            <a:endParaRPr kumimoji="0" lang="it-IT" sz="1000" b="0" i="0" u="none" strike="noStrike" kern="0" cap="none" spc="0" normalizeH="0" baseline="0" noProof="0" dirty="0">
              <a:ln>
                <a:noFill/>
              </a:ln>
              <a:solidFill>
                <a:prstClr val="white"/>
              </a:solidFill>
              <a:effectLst/>
              <a:uLnTx/>
              <a:uFillTx/>
              <a:latin typeface="Segoe UI Light"/>
              <a:ea typeface="+mn-ea"/>
              <a:cs typeface="Arial" panose="020B0604020202020204" pitchFamily="34" charset="0"/>
            </a:endParaRPr>
          </a:p>
        </p:txBody>
      </p:sp>
      <p:grpSp>
        <p:nvGrpSpPr>
          <p:cNvPr id="84" name="Gruppo 83">
            <a:extLst>
              <a:ext uri="{FF2B5EF4-FFF2-40B4-BE49-F238E27FC236}">
                <a16:creationId xmlns:a16="http://schemas.microsoft.com/office/drawing/2014/main" id="{4230CDA0-08F1-4033-AA93-06132CDCCC64}"/>
              </a:ext>
            </a:extLst>
          </p:cNvPr>
          <p:cNvGrpSpPr/>
          <p:nvPr/>
        </p:nvGrpSpPr>
        <p:grpSpPr>
          <a:xfrm>
            <a:off x="3324684" y="3478940"/>
            <a:ext cx="2812450" cy="965608"/>
            <a:chOff x="315443" y="3449308"/>
            <a:chExt cx="2812450" cy="965608"/>
          </a:xfrm>
        </p:grpSpPr>
        <p:sp>
          <p:nvSpPr>
            <p:cNvPr id="85" name="Figura a mano libera: forma 84">
              <a:extLst>
                <a:ext uri="{FF2B5EF4-FFF2-40B4-BE49-F238E27FC236}">
                  <a16:creationId xmlns:a16="http://schemas.microsoft.com/office/drawing/2014/main" id="{303CAA14-A30D-4494-959E-68DDEF1947F2}"/>
                </a:ext>
              </a:extLst>
            </p:cNvPr>
            <p:cNvSpPr/>
            <p:nvPr/>
          </p:nvSpPr>
          <p:spPr>
            <a:xfrm>
              <a:off x="427941" y="3571181"/>
              <a:ext cx="2699952" cy="843735"/>
            </a:xfrm>
            <a:custGeom>
              <a:avLst/>
              <a:gdLst>
                <a:gd name="connsiteX0" fmla="*/ 0 w 2699952"/>
                <a:gd name="connsiteY0" fmla="*/ 0 h 843735"/>
                <a:gd name="connsiteX1" fmla="*/ 2699952 w 2699952"/>
                <a:gd name="connsiteY1" fmla="*/ 0 h 843735"/>
                <a:gd name="connsiteX2" fmla="*/ 2699952 w 2699952"/>
                <a:gd name="connsiteY2" fmla="*/ 843735 h 843735"/>
                <a:gd name="connsiteX3" fmla="*/ 0 w 2699952"/>
                <a:gd name="connsiteY3" fmla="*/ 843735 h 843735"/>
                <a:gd name="connsiteX4" fmla="*/ 0 w 2699952"/>
                <a:gd name="connsiteY4" fmla="*/ 0 h 8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52" h="843735">
                  <a:moveTo>
                    <a:pt x="0" y="0"/>
                  </a:moveTo>
                  <a:lnTo>
                    <a:pt x="2699952" y="0"/>
                  </a:lnTo>
                  <a:lnTo>
                    <a:pt x="2699952" y="843735"/>
                  </a:lnTo>
                  <a:lnTo>
                    <a:pt x="0" y="843735"/>
                  </a:lnTo>
                  <a:lnTo>
                    <a:pt x="0" y="0"/>
                  </a:lnTo>
                  <a:close/>
                </a:path>
              </a:pathLst>
            </a:custGeom>
            <a:solidFill>
              <a:sysClr val="window" lastClr="FFFFFF">
                <a:alpha val="40000"/>
                <a:hueOff val="0"/>
                <a:satOff val="0"/>
                <a:lumOff val="0"/>
                <a:alphaOff val="0"/>
              </a:sysClr>
            </a:solidFill>
            <a:ln w="9525" cap="flat" cmpd="sng" algn="ctr">
              <a:solidFill>
                <a:srgbClr val="013299"/>
              </a:solidFill>
              <a:prstDash val="solid"/>
            </a:ln>
            <a:effectLst/>
          </p:spPr>
          <p:txBody>
            <a:bodyPr spcFirstLastPara="0" vert="horz" wrap="square" lIns="571490" tIns="38100" rIns="38100" bIns="38100" numCol="1" spcCol="1270" anchor="ctr" anchorCtr="0">
              <a:noAutofit/>
            </a:bodyPr>
            <a:lstStyle/>
            <a:p>
              <a:pPr lvl="0" algn="ctr" defTabSz="444500">
                <a:lnSpc>
                  <a:spcPct val="90000"/>
                </a:lnSpc>
                <a:spcBef>
                  <a:spcPct val="0"/>
                </a:spcBef>
                <a:spcAft>
                  <a:spcPct val="35000"/>
                </a:spcAft>
                <a:defRPr/>
              </a:pP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D. Lgs. </a:t>
              </a:r>
              <a:r>
                <a:rPr kumimoji="0" lang="it-IT" sz="1000" b="1"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105/2019</a:t>
              </a:r>
              <a:r>
                <a:rPr kumimoji="0" lang="it-IT" sz="1000" b="0" i="0" u="none" strike="noStrike" kern="0" cap="none" spc="0" normalizeH="0" baseline="0" noProof="0" dirty="0">
                  <a:ln>
                    <a:noFill/>
                  </a:ln>
                  <a:solidFill>
                    <a:prstClr val="black">
                      <a:hueOff val="0"/>
                      <a:satOff val="0"/>
                      <a:lumOff val="0"/>
                      <a:alphaOff val="0"/>
                    </a:prstClr>
                  </a:solidFill>
                  <a:effectLst/>
                  <a:uLnTx/>
                  <a:uFillTx/>
                  <a:latin typeface="Segoe UI Light"/>
                  <a:ea typeface="+mn-ea"/>
                  <a:cs typeface="+mn-cs"/>
                </a:rPr>
                <a:t> </a:t>
              </a:r>
              <a:r>
                <a:rPr lang="it-IT" sz="1000" b="1" i="1" kern="0" dirty="0">
                  <a:solidFill>
                    <a:srgbClr val="629DD1"/>
                  </a:solidFill>
                </a:rPr>
                <a:t>Disposizioni urgenti in materia di perimetro di sicurezza nazionale cibernetica</a:t>
              </a:r>
              <a:endParaRPr kumimoji="0" lang="it-IT" sz="1000" b="1" i="1" u="none" strike="noStrike" kern="0" cap="none" spc="0" normalizeH="0" baseline="0" noProof="0" dirty="0">
                <a:ln>
                  <a:noFill/>
                </a:ln>
                <a:solidFill>
                  <a:srgbClr val="629DD1"/>
                </a:solidFill>
                <a:effectLst/>
                <a:uLnTx/>
                <a:uFillTx/>
                <a:latin typeface="Segoe UI Light"/>
                <a:ea typeface="+mn-ea"/>
                <a:cs typeface="+mn-cs"/>
              </a:endParaRPr>
            </a:p>
          </p:txBody>
        </p:sp>
        <p:sp>
          <p:nvSpPr>
            <p:cNvPr id="86" name="Rettangolo 85">
              <a:extLst>
                <a:ext uri="{FF2B5EF4-FFF2-40B4-BE49-F238E27FC236}">
                  <a16:creationId xmlns:a16="http://schemas.microsoft.com/office/drawing/2014/main" id="{753D0E75-EFB7-4535-B9F5-988C3CB7FCE1}"/>
                </a:ext>
              </a:extLst>
            </p:cNvPr>
            <p:cNvSpPr/>
            <p:nvPr/>
          </p:nvSpPr>
          <p:spPr>
            <a:xfrm>
              <a:off x="315443" y="3449308"/>
              <a:ext cx="590614" cy="885921"/>
            </a:xfrm>
            <a:prstGeom prst="rect">
              <a:avLst/>
            </a:prstGeom>
            <a:solidFill>
              <a:srgbClr val="013299"/>
            </a:solidFill>
            <a:ln w="10795" cap="flat" cmpd="sng" algn="ctr">
              <a:solidFill>
                <a:sysClr val="window" lastClr="FFFFFF">
                  <a:hueOff val="0"/>
                  <a:satOff val="0"/>
                  <a:lumOff val="0"/>
                  <a:alphaOff val="0"/>
                </a:sysClr>
              </a:solidFill>
              <a:prstDash val="solid"/>
            </a:ln>
            <a:effectLst/>
          </p:spPr>
        </p:sp>
        <p:pic>
          <p:nvPicPr>
            <p:cNvPr id="87" name="Immagine 86">
              <a:extLst>
                <a:ext uri="{FF2B5EF4-FFF2-40B4-BE49-F238E27FC236}">
                  <a16:creationId xmlns:a16="http://schemas.microsoft.com/office/drawing/2014/main" id="{848A610E-EF25-40C2-B08C-EF64589BC5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509" y="3478941"/>
              <a:ext cx="540000" cy="360899"/>
            </a:xfrm>
            <a:prstGeom prst="rect">
              <a:avLst/>
            </a:prstGeom>
          </p:spPr>
        </p:pic>
        <p:pic>
          <p:nvPicPr>
            <p:cNvPr id="88" name="Immagine 87">
              <a:extLst>
                <a:ext uri="{FF2B5EF4-FFF2-40B4-BE49-F238E27FC236}">
                  <a16:creationId xmlns:a16="http://schemas.microsoft.com/office/drawing/2014/main" id="{17C09E6C-48B3-4A75-A6C7-971C1153CDE2}"/>
                </a:ext>
              </a:extLst>
            </p:cNvPr>
            <p:cNvPicPr>
              <a:picLocks noChangeAspect="1"/>
            </p:cNvPicPr>
            <p:nvPr/>
          </p:nvPicPr>
          <p:blipFill>
            <a:blip r:embed="rId3"/>
            <a:stretch>
              <a:fillRect/>
            </a:stretch>
          </p:blipFill>
          <p:spPr>
            <a:xfrm>
              <a:off x="435509" y="3846170"/>
              <a:ext cx="360000" cy="400000"/>
            </a:xfrm>
            <a:prstGeom prst="rect">
              <a:avLst/>
            </a:prstGeom>
            <a:noFill/>
          </p:spPr>
        </p:pic>
      </p:grpSp>
    </p:spTree>
    <p:extLst>
      <p:ext uri="{BB962C8B-B14F-4D97-AF65-F5344CB8AC3E}">
        <p14:creationId xmlns:p14="http://schemas.microsoft.com/office/powerpoint/2010/main" val="417837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AA37B8-62A1-4379-A08F-DB274211B512}"/>
              </a:ext>
            </a:extLst>
          </p:cNvPr>
          <p:cNvSpPr>
            <a:spLocks noGrp="1"/>
          </p:cNvSpPr>
          <p:nvPr>
            <p:ph type="title"/>
          </p:nvPr>
        </p:nvSpPr>
        <p:spPr/>
        <p:txBody>
          <a:bodyPr/>
          <a:lstStyle/>
          <a:p>
            <a:r>
              <a:rPr lang="it-IT" dirty="0"/>
              <a:t>CERT Nazionale, CERT-PA e CSIRT</a:t>
            </a:r>
          </a:p>
        </p:txBody>
      </p:sp>
      <p:grpSp>
        <p:nvGrpSpPr>
          <p:cNvPr id="21" name="Gruppo 20">
            <a:extLst>
              <a:ext uri="{FF2B5EF4-FFF2-40B4-BE49-F238E27FC236}">
                <a16:creationId xmlns:a16="http://schemas.microsoft.com/office/drawing/2014/main" id="{6D5B5885-C7DF-45ED-A7A4-C32631B298D6}"/>
              </a:ext>
            </a:extLst>
          </p:cNvPr>
          <p:cNvGrpSpPr/>
          <p:nvPr/>
        </p:nvGrpSpPr>
        <p:grpSpPr>
          <a:xfrm>
            <a:off x="1638620" y="1179195"/>
            <a:ext cx="8914760" cy="5400355"/>
            <a:chOff x="1638620" y="1179195"/>
            <a:chExt cx="8914760" cy="5400355"/>
          </a:xfrm>
        </p:grpSpPr>
        <p:grpSp>
          <p:nvGrpSpPr>
            <p:cNvPr id="12" name="Gruppo 11">
              <a:extLst>
                <a:ext uri="{FF2B5EF4-FFF2-40B4-BE49-F238E27FC236}">
                  <a16:creationId xmlns:a16="http://schemas.microsoft.com/office/drawing/2014/main" id="{8212FE17-9D31-459F-9FCD-F96108DE8D7D}"/>
                </a:ext>
              </a:extLst>
            </p:cNvPr>
            <p:cNvGrpSpPr/>
            <p:nvPr/>
          </p:nvGrpSpPr>
          <p:grpSpPr>
            <a:xfrm>
              <a:off x="1796580" y="4825224"/>
              <a:ext cx="8756800" cy="1754326"/>
              <a:chOff x="263374" y="4625237"/>
              <a:chExt cx="8756800" cy="1754326"/>
            </a:xfrm>
          </p:grpSpPr>
          <p:pic>
            <p:nvPicPr>
              <p:cNvPr id="13" name="Picture 6" descr="CSIRT Italia">
                <a:extLst>
                  <a:ext uri="{FF2B5EF4-FFF2-40B4-BE49-F238E27FC236}">
                    <a16:creationId xmlns:a16="http://schemas.microsoft.com/office/drawing/2014/main" id="{878F47D5-8776-47DD-9F9F-BBCC74466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74" y="5278554"/>
                <a:ext cx="2880000" cy="447693"/>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13">
                <a:extLst>
                  <a:ext uri="{FF2B5EF4-FFF2-40B4-BE49-F238E27FC236}">
                    <a16:creationId xmlns:a16="http://schemas.microsoft.com/office/drawing/2014/main" id="{C13A8546-70DA-47BD-82F6-4A0528A222F4}"/>
                  </a:ext>
                </a:extLst>
              </p:cNvPr>
              <p:cNvSpPr/>
              <p:nvPr/>
            </p:nvSpPr>
            <p:spPr>
              <a:xfrm>
                <a:off x="3216165" y="4625237"/>
                <a:ext cx="5804009" cy="1754326"/>
              </a:xfrm>
              <a:prstGeom prst="rect">
                <a:avLst/>
              </a:prstGeom>
              <a:solidFill>
                <a:srgbClr val="808080">
                  <a:lumMod val="20000"/>
                  <a:lumOff val="80000"/>
                </a:srgbClr>
              </a:solidFill>
            </p:spPr>
            <p:txBody>
              <a:bodyPr wrap="square">
                <a:spAutoFit/>
              </a:bodyPr>
              <a:lstStyle/>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Costituito presso la </a:t>
                </a:r>
                <a:r>
                  <a:rPr kumimoji="0" lang="it-IT" sz="1200" b="1" i="1" u="none" strike="noStrike" kern="0" cap="none" spc="0" normalizeH="0" baseline="0" noProof="0" dirty="0">
                    <a:ln>
                      <a:noFill/>
                    </a:ln>
                    <a:solidFill>
                      <a:srgbClr val="000000"/>
                    </a:solidFill>
                    <a:effectLst/>
                    <a:uLnTx/>
                    <a:uFillTx/>
                    <a:latin typeface="Times New Roman"/>
                    <a:cs typeface="Arial" charset="0"/>
                  </a:rPr>
                  <a:t>Presidenza del Consiglio dei Ministri</a:t>
                </a:r>
                <a:r>
                  <a:rPr kumimoji="0" lang="it-IT" sz="1200" b="0" i="1" u="none" strike="noStrike" kern="0" cap="none" spc="0" normalizeH="0" baseline="0" noProof="0" dirty="0">
                    <a:ln>
                      <a:noFill/>
                    </a:ln>
                    <a:solidFill>
                      <a:srgbClr val="000000"/>
                    </a:solidFill>
                    <a:effectLst/>
                    <a:uLnTx/>
                    <a:uFillTx/>
                    <a:latin typeface="Times New Roman"/>
                    <a:cs typeface="Arial" charset="0"/>
                  </a:rPr>
                  <a:t> ai sensi del </a:t>
                </a:r>
                <a:r>
                  <a:rPr kumimoji="0" lang="it-IT" sz="1200" b="0" i="1" u="none" strike="noStrike" kern="0" cap="none" spc="0" normalizeH="0" baseline="0" noProof="0" dirty="0" err="1">
                    <a:ln>
                      <a:noFill/>
                    </a:ln>
                    <a:solidFill>
                      <a:srgbClr val="000000"/>
                    </a:solidFill>
                    <a:effectLst/>
                    <a:uLnTx/>
                    <a:uFillTx/>
                    <a:latin typeface="Times New Roman"/>
                    <a:cs typeface="Arial" charset="0"/>
                  </a:rPr>
                  <a:t>d.lgs</a:t>
                </a:r>
                <a:r>
                  <a:rPr kumimoji="0" lang="it-IT" sz="1200" b="0" i="1" u="none" strike="noStrike" kern="0" cap="none" spc="0" normalizeH="0" baseline="0" noProof="0" dirty="0">
                    <a:ln>
                      <a:noFill/>
                    </a:ln>
                    <a:solidFill>
                      <a:srgbClr val="000000"/>
                    </a:solidFill>
                    <a:effectLst/>
                    <a:uLnTx/>
                    <a:uFillTx/>
                    <a:latin typeface="Times New Roman"/>
                    <a:cs typeface="Arial" charset="0"/>
                  </a:rPr>
                  <a:t> 65/2018 (Attuazione Direttiva UE NIS 2016/1148) mediante unificazione del CERT Nazionale e del CERT-PA</a:t>
                </a:r>
              </a:p>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 Entro il </a:t>
                </a:r>
                <a:r>
                  <a:rPr kumimoji="0" lang="it-IT" sz="1200" b="1" i="1" u="none" strike="noStrike" kern="0" cap="none" spc="0" normalizeH="0" baseline="0" noProof="0" dirty="0">
                    <a:ln>
                      <a:noFill/>
                    </a:ln>
                    <a:solidFill>
                      <a:srgbClr val="000000"/>
                    </a:solidFill>
                    <a:effectLst/>
                    <a:uLnTx/>
                    <a:uFillTx/>
                    <a:latin typeface="Times New Roman"/>
                    <a:cs typeface="Arial" charset="0"/>
                  </a:rPr>
                  <a:t>9 novembre </a:t>
                </a:r>
                <a:r>
                  <a:rPr kumimoji="0" lang="it-IT" sz="1200" b="0" i="1" u="none" strike="noStrike" kern="0" cap="none" spc="0" normalizeH="0" baseline="0" noProof="0" dirty="0">
                    <a:ln>
                      <a:noFill/>
                    </a:ln>
                    <a:solidFill>
                      <a:srgbClr val="000000"/>
                    </a:solidFill>
                    <a:effectLst/>
                    <a:uLnTx/>
                    <a:uFillTx/>
                    <a:latin typeface="Times New Roman"/>
                    <a:cs typeface="Arial" charset="0"/>
                  </a:rPr>
                  <a:t>sarà adottato un provvedimento definirà la sua organizzazione</a:t>
                </a:r>
              </a:p>
              <a:p>
                <a:pPr marL="171450" lvl="0" indent="-171450" fontAlgn="base">
                  <a:spcBef>
                    <a:spcPct val="0"/>
                  </a:spcBef>
                  <a:spcAft>
                    <a:spcPct val="0"/>
                  </a:spcAft>
                  <a:buFont typeface="Arial" panose="020B0604020202020204" pitchFamily="34" charset="0"/>
                  <a:buChar char="•"/>
                </a:pPr>
                <a:r>
                  <a:rPr kumimoji="0" lang="it-IT" sz="1200" b="1" i="1" u="none" strike="noStrike" kern="0" cap="none" spc="0" normalizeH="0" baseline="0" noProof="0" dirty="0">
                    <a:ln>
                      <a:noFill/>
                    </a:ln>
                    <a:solidFill>
                      <a:srgbClr val="000000"/>
                    </a:solidFill>
                    <a:effectLst/>
                    <a:uLnTx/>
                    <a:uFillTx/>
                    <a:latin typeface="Times New Roman"/>
                    <a:cs typeface="Arial" charset="0"/>
                  </a:rPr>
                  <a:t>CERT Nazionale</a:t>
                </a:r>
                <a:r>
                  <a:rPr kumimoji="0" lang="it-IT" sz="1200" b="0" i="1" u="none" strike="noStrike" kern="0" cap="none" spc="0" normalizeH="0" baseline="0" noProof="0" dirty="0">
                    <a:ln>
                      <a:noFill/>
                    </a:ln>
                    <a:solidFill>
                      <a:srgbClr val="000000"/>
                    </a:solidFill>
                    <a:effectLst/>
                    <a:uLnTx/>
                    <a:uFillTx/>
                    <a:latin typeface="Times New Roman"/>
                    <a:cs typeface="Arial" charset="0"/>
                  </a:rPr>
                  <a:t> e </a:t>
                </a:r>
                <a:r>
                  <a:rPr kumimoji="0" lang="it-IT" sz="1200" b="1" i="1" u="none" strike="noStrike" kern="0" cap="none" spc="0" normalizeH="0" baseline="0" noProof="0" dirty="0">
                    <a:ln>
                      <a:noFill/>
                    </a:ln>
                    <a:solidFill>
                      <a:srgbClr val="000000"/>
                    </a:solidFill>
                    <a:effectLst/>
                    <a:uLnTx/>
                    <a:uFillTx/>
                    <a:latin typeface="Times New Roman"/>
                    <a:cs typeface="Arial" charset="0"/>
                  </a:rPr>
                  <a:t>CERT-PA</a:t>
                </a:r>
                <a:r>
                  <a:rPr kumimoji="0" lang="it-IT" sz="1200" b="0" i="1" u="none" strike="noStrike" kern="0" cap="none" spc="0" normalizeH="0" baseline="0" noProof="0" dirty="0">
                    <a:ln>
                      <a:noFill/>
                    </a:ln>
                    <a:solidFill>
                      <a:srgbClr val="000000"/>
                    </a:solidFill>
                    <a:effectLst/>
                    <a:uLnTx/>
                    <a:uFillTx/>
                    <a:latin typeface="Times New Roman"/>
                    <a:cs typeface="Arial" charset="0"/>
                  </a:rPr>
                  <a:t> nella </a:t>
                </a:r>
                <a:r>
                  <a:rPr lang="it-IT" sz="1200" i="1" kern="0" dirty="0">
                    <a:solidFill>
                      <a:srgbClr val="000000"/>
                    </a:solidFill>
                    <a:latin typeface="Times New Roman"/>
                    <a:cs typeface="Arial" charset="0"/>
                  </a:rPr>
                  <a:t>frattempo assolvono congiuntamente il ruolo e le funzioni del CSIRT Italiano, ovvero </a:t>
                </a:r>
                <a:r>
                  <a:rPr kumimoji="0" lang="it-IT" sz="1200" b="1" i="1" u="none" strike="noStrike" kern="0" cap="none" spc="0" normalizeH="0" baseline="0" noProof="0" dirty="0">
                    <a:ln>
                      <a:noFill/>
                    </a:ln>
                    <a:solidFill>
                      <a:srgbClr val="000000"/>
                    </a:solidFill>
                    <a:effectLst/>
                    <a:uLnTx/>
                    <a:uFillTx/>
                    <a:latin typeface="Times New Roman"/>
                    <a:cs typeface="Arial" charset="0"/>
                  </a:rPr>
                  <a:t>continuano a svolgere compiti di prevenzione e risposta ad incidenti informatici</a:t>
                </a:r>
                <a:r>
                  <a:rPr kumimoji="0" lang="it-IT" sz="1200" b="0" i="1" u="none" strike="noStrike" kern="0" cap="none" spc="0" normalizeH="0" baseline="0" noProof="0" dirty="0">
                    <a:ln>
                      <a:noFill/>
                    </a:ln>
                    <a:solidFill>
                      <a:srgbClr val="000000"/>
                    </a:solidFill>
                    <a:effectLst/>
                    <a:uLnTx/>
                    <a:uFillTx/>
                    <a:latin typeface="Times New Roman"/>
                    <a:cs typeface="Arial" charset="0"/>
                  </a:rPr>
                  <a:t> e congiuntamente </a:t>
                </a:r>
                <a:r>
                  <a:rPr kumimoji="0" lang="it-IT" sz="1200" b="1" i="1" u="none" strike="noStrike" kern="0" cap="none" spc="0" normalizeH="0" baseline="0" noProof="0" dirty="0">
                    <a:ln>
                      <a:noFill/>
                    </a:ln>
                    <a:solidFill>
                      <a:srgbClr val="000000"/>
                    </a:solidFill>
                    <a:effectLst/>
                    <a:uLnTx/>
                    <a:uFillTx/>
                    <a:latin typeface="Times New Roman"/>
                    <a:cs typeface="Arial" charset="0"/>
                  </a:rPr>
                  <a:t>gestiscono le notifiche di incidenti informatici</a:t>
                </a:r>
                <a:r>
                  <a:rPr kumimoji="0" lang="it-IT" sz="1200" b="0" i="1" u="none" strike="noStrike" kern="0" cap="none" spc="0" normalizeH="0" baseline="0" noProof="0" dirty="0">
                    <a:ln>
                      <a:noFill/>
                    </a:ln>
                    <a:solidFill>
                      <a:srgbClr val="000000"/>
                    </a:solidFill>
                    <a:effectLst/>
                    <a:uLnTx/>
                    <a:uFillTx/>
                    <a:latin typeface="Times New Roman"/>
                    <a:cs typeface="Arial" charset="0"/>
                  </a:rPr>
                  <a:t>, che nella fase transitoria hanno carattere obbligatorio solo per i fornitori di servizi digitali</a:t>
                </a:r>
              </a:p>
            </p:txBody>
          </p:sp>
        </p:grpSp>
        <p:grpSp>
          <p:nvGrpSpPr>
            <p:cNvPr id="15" name="Gruppo 14">
              <a:extLst>
                <a:ext uri="{FF2B5EF4-FFF2-40B4-BE49-F238E27FC236}">
                  <a16:creationId xmlns:a16="http://schemas.microsoft.com/office/drawing/2014/main" id="{9CD3F695-3FA5-4DE5-98A3-43700F588743}"/>
                </a:ext>
              </a:extLst>
            </p:cNvPr>
            <p:cNvGrpSpPr/>
            <p:nvPr/>
          </p:nvGrpSpPr>
          <p:grpSpPr>
            <a:xfrm>
              <a:off x="1638620" y="1179195"/>
              <a:ext cx="8914760" cy="1938992"/>
              <a:chOff x="105415" y="836750"/>
              <a:chExt cx="8914760" cy="1938992"/>
            </a:xfrm>
          </p:grpSpPr>
          <p:pic>
            <p:nvPicPr>
              <p:cNvPr id="16" name="Picture 4" descr="Logo del CERT nazionale">
                <a:extLst>
                  <a:ext uri="{FF2B5EF4-FFF2-40B4-BE49-F238E27FC236}">
                    <a16:creationId xmlns:a16="http://schemas.microsoft.com/office/drawing/2014/main" id="{70334EC0-C67B-443E-8F87-AC805576F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15" y="1376579"/>
                <a:ext cx="3195918" cy="1044000"/>
              </a:xfrm>
              <a:prstGeom prst="rect">
                <a:avLst/>
              </a:prstGeom>
              <a:noFill/>
              <a:extLst>
                <a:ext uri="{909E8E84-426E-40DD-AFC4-6F175D3DCCD1}">
                  <a14:hiddenFill xmlns:a14="http://schemas.microsoft.com/office/drawing/2010/main">
                    <a:solidFill>
                      <a:srgbClr val="FFFFFF"/>
                    </a:solidFill>
                  </a14:hiddenFill>
                </a:ext>
              </a:extLst>
            </p:spPr>
          </p:pic>
          <p:sp>
            <p:nvSpPr>
              <p:cNvPr id="17" name="Rettangolo 16">
                <a:extLst>
                  <a:ext uri="{FF2B5EF4-FFF2-40B4-BE49-F238E27FC236}">
                    <a16:creationId xmlns:a16="http://schemas.microsoft.com/office/drawing/2014/main" id="{B4AED19C-0E35-4929-A076-DD4C9669E9B3}"/>
                  </a:ext>
                </a:extLst>
              </p:cNvPr>
              <p:cNvSpPr/>
              <p:nvPr/>
            </p:nvSpPr>
            <p:spPr>
              <a:xfrm>
                <a:off x="3216166" y="836750"/>
                <a:ext cx="5804009" cy="1938992"/>
              </a:xfrm>
              <a:prstGeom prst="rect">
                <a:avLst/>
              </a:prstGeom>
              <a:solidFill>
                <a:srgbClr val="808080">
                  <a:lumMod val="20000"/>
                  <a:lumOff val="80000"/>
                </a:srgbClr>
              </a:solidFill>
            </p:spPr>
            <p:txBody>
              <a:bodyPr wrap="square">
                <a:spAutoFit/>
              </a:bodyPr>
              <a:lstStyle/>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Individuato presso il </a:t>
                </a:r>
                <a:r>
                  <a:rPr kumimoji="0" lang="it-IT" sz="1200" b="1" i="1" u="none" strike="noStrike" kern="0" cap="none" spc="0" normalizeH="0" baseline="0" noProof="0" dirty="0">
                    <a:ln>
                      <a:noFill/>
                    </a:ln>
                    <a:solidFill>
                      <a:srgbClr val="000000"/>
                    </a:solidFill>
                    <a:effectLst/>
                    <a:uLnTx/>
                    <a:uFillTx/>
                    <a:latin typeface="Times New Roman"/>
                    <a:cs typeface="Arial" charset="0"/>
                  </a:rPr>
                  <a:t>Ministero dello sviluppo economico</a:t>
                </a:r>
                <a:r>
                  <a:rPr kumimoji="0" lang="it-IT" sz="1200" b="0" i="1" u="none" strike="noStrike" kern="0" cap="none" spc="0" normalizeH="0" baseline="0" noProof="0" dirty="0">
                    <a:ln>
                      <a:noFill/>
                    </a:ln>
                    <a:solidFill>
                      <a:srgbClr val="000000"/>
                    </a:solidFill>
                    <a:effectLst/>
                    <a:uLnTx/>
                    <a:uFillTx/>
                    <a:latin typeface="Times New Roman"/>
                    <a:cs typeface="Arial" charset="0"/>
                  </a:rPr>
                  <a:t> ai sensi dell’art. 16 bis del d.lgs. 259/2003 (Codice delle Comunicazioni elettroniche)</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1" i="1" u="none" strike="noStrike" kern="0" cap="none" spc="0" normalizeH="0" baseline="0" noProof="0" dirty="0">
                    <a:ln>
                      <a:noFill/>
                    </a:ln>
                    <a:solidFill>
                      <a:srgbClr val="000000"/>
                    </a:solidFill>
                    <a:effectLst/>
                    <a:uLnTx/>
                    <a:uFillTx/>
                    <a:latin typeface="Times New Roman"/>
                    <a:cs typeface="Arial" charset="0"/>
                  </a:rPr>
                  <a:t>Attivo dal 5 giugno 2014</a:t>
                </a:r>
                <a:r>
                  <a:rPr kumimoji="0" lang="it-IT" sz="1200" b="0" i="1" u="none" strike="noStrike" kern="0" cap="none" spc="0" normalizeH="0" baseline="0" noProof="0" dirty="0">
                    <a:ln>
                      <a:noFill/>
                    </a:ln>
                    <a:solidFill>
                      <a:srgbClr val="000000"/>
                    </a:solidFill>
                    <a:effectLst/>
                    <a:uLnTx/>
                    <a:uFillTx/>
                    <a:latin typeface="Times New Roman"/>
                    <a:cs typeface="Arial" charset="0"/>
                  </a:rPr>
                  <a:t> presso l’Istituto Superiore delle comunicazioni e delle tecnologie, opera </a:t>
                </a:r>
                <a:r>
                  <a:rPr kumimoji="0" lang="it-IT" sz="1200" b="1" i="1" u="none" strike="noStrike" kern="0" cap="none" spc="0" normalizeH="0" baseline="0" noProof="0" dirty="0">
                    <a:ln>
                      <a:noFill/>
                    </a:ln>
                    <a:solidFill>
                      <a:srgbClr val="000000"/>
                    </a:solidFill>
                    <a:effectLst/>
                    <a:uLnTx/>
                    <a:uFillTx/>
                    <a:latin typeface="Times New Roman"/>
                    <a:cs typeface="Arial" charset="0"/>
                  </a:rPr>
                  <a:t>a supporto di Cittadini ed Imprese</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Fornisce </a:t>
                </a:r>
                <a:r>
                  <a:rPr kumimoji="0" lang="it-IT" sz="1200" b="1" i="1" u="none" strike="noStrike" kern="0" cap="none" spc="0" normalizeH="0" baseline="0" noProof="0" dirty="0">
                    <a:ln>
                      <a:noFill/>
                    </a:ln>
                    <a:solidFill>
                      <a:srgbClr val="000000"/>
                    </a:solidFill>
                    <a:effectLst/>
                    <a:uLnTx/>
                    <a:uFillTx/>
                    <a:latin typeface="Times New Roman"/>
                    <a:cs typeface="Arial" charset="0"/>
                  </a:rPr>
                  <a:t>informazioni su potenziali minacce informatiche</a:t>
                </a:r>
                <a:r>
                  <a:rPr kumimoji="0" lang="it-IT" sz="1200" b="0" i="1" u="none" strike="noStrike" kern="0" cap="none" spc="0" normalizeH="0" baseline="0" noProof="0" dirty="0">
                    <a:ln>
                      <a:noFill/>
                    </a:ln>
                    <a:solidFill>
                      <a:srgbClr val="000000"/>
                    </a:solidFill>
                    <a:effectLst/>
                    <a:uLnTx/>
                    <a:uFillTx/>
                    <a:latin typeface="Times New Roman"/>
                    <a:cs typeface="Arial" charset="0"/>
                  </a:rPr>
                  <a:t>, </a:t>
                </a:r>
                <a:r>
                  <a:rPr kumimoji="0" lang="it-IT" sz="1200" b="1" i="1" u="none" strike="noStrike" kern="0" cap="none" spc="0" normalizeH="0" baseline="0" noProof="0" dirty="0">
                    <a:ln>
                      <a:noFill/>
                    </a:ln>
                    <a:solidFill>
                      <a:srgbClr val="000000"/>
                    </a:solidFill>
                    <a:effectLst/>
                    <a:uLnTx/>
                    <a:uFillTx/>
                    <a:latin typeface="Times New Roman"/>
                    <a:cs typeface="Arial" charset="0"/>
                  </a:rPr>
                  <a:t>raccomandazioni</a:t>
                </a:r>
                <a:r>
                  <a:rPr kumimoji="0" lang="it-IT" sz="1200" b="0" i="1" u="none" strike="noStrike" kern="0" cap="none" spc="0" normalizeH="0" baseline="0" noProof="0" dirty="0">
                    <a:ln>
                      <a:noFill/>
                    </a:ln>
                    <a:solidFill>
                      <a:srgbClr val="000000"/>
                    </a:solidFill>
                    <a:effectLst/>
                    <a:uLnTx/>
                    <a:uFillTx/>
                    <a:latin typeface="Times New Roman"/>
                    <a:cs typeface="Arial" charset="0"/>
                  </a:rPr>
                  <a:t>, </a:t>
                </a:r>
                <a:r>
                  <a:rPr kumimoji="0" lang="it-IT" sz="1200" b="1" i="1" u="none" strike="noStrike" kern="0" cap="none" spc="0" normalizeH="0" baseline="0" noProof="0" dirty="0">
                    <a:ln>
                      <a:noFill/>
                    </a:ln>
                    <a:solidFill>
                      <a:srgbClr val="000000"/>
                    </a:solidFill>
                    <a:effectLst/>
                    <a:uLnTx/>
                    <a:uFillTx/>
                    <a:latin typeface="Times New Roman"/>
                    <a:cs typeface="Arial" charset="0"/>
                  </a:rPr>
                  <a:t>consigli</a:t>
                </a:r>
                <a:r>
                  <a:rPr kumimoji="0" lang="it-IT" sz="1200" b="0" i="1" u="none" strike="noStrike" kern="0" cap="none" spc="0" normalizeH="0" baseline="0" noProof="0" dirty="0">
                    <a:ln>
                      <a:noFill/>
                    </a:ln>
                    <a:solidFill>
                      <a:srgbClr val="000000"/>
                    </a:solidFill>
                    <a:effectLst/>
                    <a:uLnTx/>
                    <a:uFillTx/>
                    <a:latin typeface="Times New Roman"/>
                    <a:cs typeface="Arial" charset="0"/>
                  </a:rPr>
                  <a:t> e </a:t>
                </a:r>
                <a:r>
                  <a:rPr kumimoji="0" lang="it-IT" sz="1200" b="1" i="1" u="none" strike="noStrike" kern="0" cap="none" spc="0" normalizeH="0" baseline="0" noProof="0" dirty="0">
                    <a:ln>
                      <a:noFill/>
                    </a:ln>
                    <a:solidFill>
                      <a:srgbClr val="000000"/>
                    </a:solidFill>
                    <a:effectLst/>
                    <a:uLnTx/>
                    <a:uFillTx/>
                    <a:latin typeface="Times New Roman"/>
                    <a:cs typeface="Arial" charset="0"/>
                  </a:rPr>
                  <a:t>contromisure</a:t>
                </a:r>
                <a:r>
                  <a:rPr kumimoji="0" lang="it-IT" sz="1200" b="0" i="1" u="none" strike="noStrike" kern="0" cap="none" spc="0" normalizeH="0" baseline="0" noProof="0" dirty="0">
                    <a:ln>
                      <a:noFill/>
                    </a:ln>
                    <a:solidFill>
                      <a:srgbClr val="000000"/>
                    </a:solidFill>
                    <a:effectLst/>
                    <a:uLnTx/>
                    <a:uFillTx/>
                    <a:latin typeface="Times New Roman"/>
                    <a:cs typeface="Arial" charset="0"/>
                  </a:rPr>
                  <a:t> per la prevenzione e la risoluzione di incidenti informatici</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Opera sulla base di un </a:t>
                </a:r>
                <a:r>
                  <a:rPr kumimoji="0" lang="it-IT" sz="1200" b="1" i="1" u="none" strike="noStrike" kern="0" cap="none" spc="0" normalizeH="0" baseline="0" noProof="0" dirty="0">
                    <a:ln>
                      <a:noFill/>
                    </a:ln>
                    <a:solidFill>
                      <a:srgbClr val="000000"/>
                    </a:solidFill>
                    <a:effectLst/>
                    <a:uLnTx/>
                    <a:uFillTx/>
                    <a:latin typeface="Times New Roman"/>
                    <a:cs typeface="Arial" charset="0"/>
                  </a:rPr>
                  <a:t>modello cooperativo pubblico-privato</a:t>
                </a:r>
                <a:r>
                  <a:rPr kumimoji="0" lang="it-IT" sz="1200" b="0" i="1" u="none" strike="noStrike" kern="0" cap="none" spc="0" normalizeH="0" baseline="0" noProof="0" dirty="0">
                    <a:ln>
                      <a:noFill/>
                    </a:ln>
                    <a:solidFill>
                      <a:srgbClr val="000000"/>
                    </a:solidFill>
                    <a:effectLst/>
                    <a:uLnTx/>
                    <a:uFillTx/>
                    <a:latin typeface="Times New Roman"/>
                    <a:cs typeface="Arial" charset="0"/>
                  </a:rPr>
                  <a:t> e collabora con CERT-PA, CSIRT, CERT Difesa, CNAIPIC (Centro Nazionale Anticrimine Informatico per la Protezione delle Infrastrutture Critiche), CERT EU, CERT extra UE e importanti imprese che gestiscono infrastrutture informatizzate</a:t>
                </a:r>
              </a:p>
            </p:txBody>
          </p:sp>
        </p:grpSp>
        <p:grpSp>
          <p:nvGrpSpPr>
            <p:cNvPr id="18" name="Gruppo 17">
              <a:extLst>
                <a:ext uri="{FF2B5EF4-FFF2-40B4-BE49-F238E27FC236}">
                  <a16:creationId xmlns:a16="http://schemas.microsoft.com/office/drawing/2014/main" id="{98B8B1D0-A802-42C5-B22E-7B1C47F69780}"/>
                </a:ext>
              </a:extLst>
            </p:cNvPr>
            <p:cNvGrpSpPr/>
            <p:nvPr/>
          </p:nvGrpSpPr>
          <p:grpSpPr>
            <a:xfrm>
              <a:off x="1706580" y="3371541"/>
              <a:ext cx="8846800" cy="1384995"/>
              <a:chOff x="173374" y="3100325"/>
              <a:chExt cx="8846800" cy="1384995"/>
            </a:xfrm>
          </p:grpSpPr>
          <p:pic>
            <p:nvPicPr>
              <p:cNvPr id="19" name="Picture 2" descr="Logo del CERT-PA">
                <a:extLst>
                  <a:ext uri="{FF2B5EF4-FFF2-40B4-BE49-F238E27FC236}">
                    <a16:creationId xmlns:a16="http://schemas.microsoft.com/office/drawing/2014/main" id="{CF664431-4AE3-40FC-90B9-1A600267A9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374" y="3323952"/>
                <a:ext cx="3060000" cy="937741"/>
              </a:xfrm>
              <a:prstGeom prst="rect">
                <a:avLst/>
              </a:prstGeom>
              <a:noFill/>
              <a:extLst>
                <a:ext uri="{909E8E84-426E-40DD-AFC4-6F175D3DCCD1}">
                  <a14:hiddenFill xmlns:a14="http://schemas.microsoft.com/office/drawing/2010/main">
                    <a:solidFill>
                      <a:srgbClr val="FFFFFF"/>
                    </a:solidFill>
                  </a14:hiddenFill>
                </a:ext>
              </a:extLst>
            </p:spPr>
          </p:pic>
          <p:sp>
            <p:nvSpPr>
              <p:cNvPr id="20" name="Rettangolo 19">
                <a:extLst>
                  <a:ext uri="{FF2B5EF4-FFF2-40B4-BE49-F238E27FC236}">
                    <a16:creationId xmlns:a16="http://schemas.microsoft.com/office/drawing/2014/main" id="{A2213CBC-61F9-4B25-A632-A5800FB2ECFC}"/>
                  </a:ext>
                </a:extLst>
              </p:cNvPr>
              <p:cNvSpPr/>
              <p:nvPr/>
            </p:nvSpPr>
            <p:spPr>
              <a:xfrm>
                <a:off x="3216165" y="3100325"/>
                <a:ext cx="5804009" cy="1384995"/>
              </a:xfrm>
              <a:prstGeom prst="rect">
                <a:avLst/>
              </a:prstGeom>
              <a:solidFill>
                <a:srgbClr val="808080">
                  <a:lumMod val="20000"/>
                  <a:lumOff val="80000"/>
                </a:srgbClr>
              </a:solidFill>
            </p:spPr>
            <p:txBody>
              <a:bodyPr wrap="square">
                <a:spAutoFit/>
              </a:bodyPr>
              <a:lstStyle/>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0" i="1" u="none" strike="noStrike" kern="0" cap="none" spc="0" normalizeH="0" baseline="0" noProof="0" dirty="0">
                    <a:ln>
                      <a:noFill/>
                    </a:ln>
                    <a:solidFill>
                      <a:srgbClr val="000000"/>
                    </a:solidFill>
                    <a:effectLst/>
                    <a:uLnTx/>
                    <a:uFillTx/>
                    <a:latin typeface="Times New Roman"/>
                    <a:cs typeface="Arial" charset="0"/>
                  </a:rPr>
                  <a:t>Opera all’interno di </a:t>
                </a:r>
                <a:r>
                  <a:rPr kumimoji="0" lang="it-IT" sz="1200" b="1" i="1" u="none" strike="noStrike" kern="0" cap="none" spc="0" normalizeH="0" baseline="0" noProof="0" dirty="0" err="1">
                    <a:ln>
                      <a:noFill/>
                    </a:ln>
                    <a:solidFill>
                      <a:srgbClr val="000000"/>
                    </a:solidFill>
                    <a:effectLst/>
                    <a:uLnTx/>
                    <a:uFillTx/>
                    <a:latin typeface="Times New Roman"/>
                    <a:cs typeface="Arial" charset="0"/>
                  </a:rPr>
                  <a:t>AgID</a:t>
                </a:r>
                <a:r>
                  <a:rPr kumimoji="0" lang="it-IT" sz="1200" b="0" i="1" u="none" strike="noStrike" kern="0" cap="none" spc="0" normalizeH="0" baseline="0" noProof="0" dirty="0">
                    <a:ln>
                      <a:noFill/>
                    </a:ln>
                    <a:solidFill>
                      <a:srgbClr val="000000"/>
                    </a:solidFill>
                    <a:effectLst/>
                    <a:uLnTx/>
                    <a:uFillTx/>
                    <a:latin typeface="Times New Roman"/>
                    <a:cs typeface="Arial" charset="0"/>
                  </a:rPr>
                  <a:t> in linea con il modello organizzativo previsto dal  DPCM 24 gennaio 2013 (Direttiva recante  indirizzi  per  la  protezione  cibernetica  e  la sicurezza informatica nazionale)</a:t>
                </a:r>
              </a:p>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1" i="1" u="none" strike="noStrike" kern="0" cap="none" spc="0" normalizeH="0" baseline="0" noProof="0" dirty="0">
                    <a:ln>
                      <a:noFill/>
                    </a:ln>
                    <a:solidFill>
                      <a:srgbClr val="000000"/>
                    </a:solidFill>
                    <a:effectLst/>
                    <a:uLnTx/>
                    <a:uFillTx/>
                    <a:latin typeface="Times New Roman"/>
                    <a:cs typeface="Arial" charset="0"/>
                  </a:rPr>
                  <a:t>Attivo dal 3 marzo 2014</a:t>
                </a:r>
                <a:r>
                  <a:rPr kumimoji="0" lang="it-IT" sz="1200" b="0" i="1" u="none" strike="noStrike" kern="0" cap="none" spc="0" normalizeH="0" baseline="0" noProof="0" dirty="0">
                    <a:ln>
                      <a:noFill/>
                    </a:ln>
                    <a:solidFill>
                      <a:srgbClr val="000000"/>
                    </a:solidFill>
                    <a:effectLst/>
                    <a:uLnTx/>
                    <a:uFillTx/>
                    <a:latin typeface="Times New Roman"/>
                    <a:cs typeface="Arial" charset="0"/>
                  </a:rPr>
                  <a:t>, opera </a:t>
                </a:r>
                <a:r>
                  <a:rPr kumimoji="0" lang="it-IT" sz="1200" b="1" i="1" u="none" strike="noStrike" kern="0" cap="none" spc="0" normalizeH="0" baseline="0" noProof="0" dirty="0">
                    <a:ln>
                      <a:noFill/>
                    </a:ln>
                    <a:solidFill>
                      <a:srgbClr val="000000"/>
                    </a:solidFill>
                    <a:effectLst/>
                    <a:uLnTx/>
                    <a:uFillTx/>
                    <a:latin typeface="Times New Roman"/>
                    <a:cs typeface="Arial" charset="0"/>
                  </a:rPr>
                  <a:t>a supporto delle Pubbliche Amministrazioni</a:t>
                </a:r>
                <a:endParaRPr kumimoji="0" lang="it-IT" sz="1200" b="0" i="1" u="none" strike="noStrike" kern="0" cap="none" spc="0" normalizeH="0" baseline="0" noProof="0" dirty="0">
                  <a:ln>
                    <a:noFill/>
                  </a:ln>
                  <a:solidFill>
                    <a:srgbClr val="000000"/>
                  </a:solidFill>
                  <a:effectLst/>
                  <a:uLnTx/>
                  <a:uFillTx/>
                  <a:latin typeface="Times New Roman"/>
                  <a:cs typeface="Arial" charset="0"/>
                </a:endParaRPr>
              </a:p>
              <a:p>
                <a:pPr marL="171450" marR="0" lvl="0" indent="-1714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it-IT" sz="1200" b="1" i="1" u="none" strike="noStrike" kern="0" cap="none" spc="0" normalizeH="0" baseline="0" noProof="0" dirty="0">
                    <a:ln>
                      <a:noFill/>
                    </a:ln>
                    <a:solidFill>
                      <a:srgbClr val="000000"/>
                    </a:solidFill>
                    <a:effectLst/>
                    <a:uLnTx/>
                    <a:uFillTx/>
                    <a:latin typeface="Times New Roman"/>
                    <a:cs typeface="Arial" charset="0"/>
                  </a:rPr>
                  <a:t>Attivo dal 3 marzo 2014</a:t>
                </a:r>
                <a:r>
                  <a:rPr kumimoji="0" lang="it-IT" sz="1200" b="0" i="1" u="none" strike="noStrike" kern="0" cap="none" spc="0" normalizeH="0" baseline="0" noProof="0" dirty="0">
                    <a:ln>
                      <a:noFill/>
                    </a:ln>
                    <a:solidFill>
                      <a:srgbClr val="000000"/>
                    </a:solidFill>
                    <a:effectLst/>
                    <a:uLnTx/>
                    <a:uFillTx/>
                    <a:latin typeface="Times New Roman"/>
                    <a:cs typeface="Arial" charset="0"/>
                  </a:rPr>
                  <a:t>, fornisce alle PA richiedenti supporto per la </a:t>
                </a:r>
                <a:r>
                  <a:rPr kumimoji="0" lang="it-IT" sz="1200" b="1" i="1" u="none" strike="noStrike" kern="0" cap="none" spc="0" normalizeH="0" baseline="0" noProof="0" dirty="0">
                    <a:ln>
                      <a:noFill/>
                    </a:ln>
                    <a:solidFill>
                      <a:srgbClr val="000000"/>
                    </a:solidFill>
                    <a:effectLst/>
                    <a:uLnTx/>
                    <a:uFillTx/>
                    <a:latin typeface="Times New Roman"/>
                    <a:cs typeface="Arial" charset="0"/>
                  </a:rPr>
                  <a:t>definizione dei processi di gestione della sicurezza</a:t>
                </a:r>
                <a:r>
                  <a:rPr kumimoji="0" lang="it-IT" sz="1200" b="0" i="1" u="none" strike="noStrike" kern="0" cap="none" spc="0" normalizeH="0" baseline="0" noProof="0" dirty="0">
                    <a:ln>
                      <a:noFill/>
                    </a:ln>
                    <a:solidFill>
                      <a:srgbClr val="000000"/>
                    </a:solidFill>
                    <a:effectLst/>
                    <a:uLnTx/>
                    <a:uFillTx/>
                    <a:latin typeface="Times New Roman"/>
                    <a:cs typeface="Arial" charset="0"/>
                  </a:rPr>
                  <a:t>, </a:t>
                </a:r>
                <a:r>
                  <a:rPr kumimoji="0" lang="it-IT" sz="1200" b="1" i="1" u="none" strike="noStrike" kern="0" cap="none" spc="0" normalizeH="0" baseline="0" noProof="0" dirty="0">
                    <a:ln>
                      <a:noFill/>
                    </a:ln>
                    <a:solidFill>
                      <a:srgbClr val="000000"/>
                    </a:solidFill>
                    <a:effectLst/>
                    <a:uLnTx/>
                    <a:uFillTx/>
                    <a:latin typeface="Times New Roman"/>
                    <a:cs typeface="Arial" charset="0"/>
                  </a:rPr>
                  <a:t>bollettini</a:t>
                </a:r>
                <a:r>
                  <a:rPr kumimoji="0" lang="it-IT" sz="1200" b="0" i="1" u="none" strike="noStrike" kern="0" cap="none" spc="0" normalizeH="0" baseline="0" noProof="0" dirty="0">
                    <a:ln>
                      <a:noFill/>
                    </a:ln>
                    <a:solidFill>
                      <a:srgbClr val="000000"/>
                    </a:solidFill>
                    <a:effectLst/>
                    <a:uLnTx/>
                    <a:uFillTx/>
                    <a:latin typeface="Times New Roman"/>
                    <a:cs typeface="Arial" charset="0"/>
                  </a:rPr>
                  <a:t> e </a:t>
                </a:r>
                <a:r>
                  <a:rPr kumimoji="0" lang="it-IT" sz="1200" b="1" i="1" u="none" strike="noStrike" kern="0" cap="none" spc="0" normalizeH="0" baseline="0" noProof="0" dirty="0">
                    <a:ln>
                      <a:noFill/>
                    </a:ln>
                    <a:solidFill>
                      <a:srgbClr val="000000"/>
                    </a:solidFill>
                    <a:effectLst/>
                    <a:uLnTx/>
                    <a:uFillTx/>
                    <a:latin typeface="Times New Roman"/>
                    <a:cs typeface="Arial" charset="0"/>
                  </a:rPr>
                  <a:t>segnalazioni di sicurezza</a:t>
                </a:r>
                <a:r>
                  <a:rPr kumimoji="0" lang="it-IT" sz="1200" b="0" i="1" u="none" strike="noStrike" kern="0" cap="none" spc="0" normalizeH="0" baseline="0" noProof="0" dirty="0">
                    <a:ln>
                      <a:noFill/>
                    </a:ln>
                    <a:solidFill>
                      <a:srgbClr val="000000"/>
                    </a:solidFill>
                    <a:effectLst/>
                    <a:uLnTx/>
                    <a:uFillTx/>
                    <a:latin typeface="Times New Roman"/>
                    <a:cs typeface="Arial" charset="0"/>
                  </a:rPr>
                  <a:t>, </a:t>
                </a:r>
                <a:r>
                  <a:rPr kumimoji="0" lang="it-IT" sz="1200" b="1" i="1" u="none" strike="noStrike" kern="0" cap="none" spc="0" normalizeH="0" baseline="0" noProof="0" dirty="0">
                    <a:ln>
                      <a:noFill/>
                    </a:ln>
                    <a:solidFill>
                      <a:srgbClr val="000000"/>
                    </a:solidFill>
                    <a:effectLst/>
                    <a:uLnTx/>
                    <a:uFillTx/>
                    <a:latin typeface="Times New Roman"/>
                    <a:cs typeface="Arial" charset="0"/>
                  </a:rPr>
                  <a:t>gestione di allarmi di sicurezza</a:t>
                </a:r>
                <a:r>
                  <a:rPr kumimoji="0" lang="it-IT" sz="1200" b="0" i="1" u="none" strike="noStrike" kern="0" cap="none" spc="0" normalizeH="0" baseline="0" noProof="0" dirty="0">
                    <a:ln>
                      <a:noFill/>
                    </a:ln>
                    <a:solidFill>
                      <a:srgbClr val="000000"/>
                    </a:solidFill>
                    <a:effectLst/>
                    <a:uLnTx/>
                    <a:uFillTx/>
                    <a:latin typeface="Times New Roman"/>
                    <a:cs typeface="Arial" charset="0"/>
                  </a:rPr>
                  <a:t> e </a:t>
                </a:r>
                <a:r>
                  <a:rPr kumimoji="0" lang="it-IT" sz="1200" b="1" i="1" u="none" strike="noStrike" kern="0" cap="none" spc="0" normalizeH="0" baseline="0" noProof="0" dirty="0">
                    <a:ln>
                      <a:noFill/>
                    </a:ln>
                    <a:solidFill>
                      <a:srgbClr val="000000"/>
                    </a:solidFill>
                    <a:effectLst/>
                    <a:uLnTx/>
                    <a:uFillTx/>
                    <a:latin typeface="Times New Roman"/>
                    <a:cs typeface="Arial" charset="0"/>
                  </a:rPr>
                  <a:t>formazione</a:t>
                </a:r>
              </a:p>
            </p:txBody>
          </p:sp>
        </p:grpSp>
      </p:grpSp>
    </p:spTree>
    <p:extLst>
      <p:ext uri="{BB962C8B-B14F-4D97-AF65-F5344CB8AC3E}">
        <p14:creationId xmlns:p14="http://schemas.microsoft.com/office/powerpoint/2010/main" val="213262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D8D516-C0FE-4C0D-A6FD-0E0D497FCB3A}"/>
              </a:ext>
            </a:extLst>
          </p:cNvPr>
          <p:cNvSpPr>
            <a:spLocks noGrp="1"/>
          </p:cNvSpPr>
          <p:nvPr>
            <p:ph type="title"/>
          </p:nvPr>
        </p:nvSpPr>
        <p:spPr/>
        <p:txBody>
          <a:bodyPr>
            <a:normAutofit/>
          </a:bodyPr>
          <a:lstStyle/>
          <a:p>
            <a:r>
              <a:rPr lang="it-IT" dirty="0"/>
              <a:t>Normative e linee guida ICT italiane</a:t>
            </a:r>
          </a:p>
        </p:txBody>
      </p:sp>
      <p:grpSp>
        <p:nvGrpSpPr>
          <p:cNvPr id="3" name="Gruppo 2">
            <a:extLst>
              <a:ext uri="{FF2B5EF4-FFF2-40B4-BE49-F238E27FC236}">
                <a16:creationId xmlns:a16="http://schemas.microsoft.com/office/drawing/2014/main" id="{D6A4C764-8C75-4920-A544-735052A26157}"/>
              </a:ext>
            </a:extLst>
          </p:cNvPr>
          <p:cNvGrpSpPr/>
          <p:nvPr/>
        </p:nvGrpSpPr>
        <p:grpSpPr>
          <a:xfrm>
            <a:off x="6867940" y="1275822"/>
            <a:ext cx="4988060" cy="1986366"/>
            <a:chOff x="5597395" y="1003014"/>
            <a:chExt cx="5184576" cy="2091536"/>
          </a:xfrm>
        </p:grpSpPr>
        <p:sp>
          <p:nvSpPr>
            <p:cNvPr id="4" name="TextBox 100">
              <a:extLst>
                <a:ext uri="{FF2B5EF4-FFF2-40B4-BE49-F238E27FC236}">
                  <a16:creationId xmlns:a16="http://schemas.microsoft.com/office/drawing/2014/main" id="{F35C9688-2297-4889-88BA-2DBD38F29102}"/>
                </a:ext>
              </a:extLst>
            </p:cNvPr>
            <p:cNvSpPr txBox="1"/>
            <p:nvPr/>
          </p:nvSpPr>
          <p:spPr>
            <a:xfrm>
              <a:off x="5597395" y="1003014"/>
              <a:ext cx="5184575" cy="453069"/>
            </a:xfrm>
            <a:prstGeom prst="rect">
              <a:avLst/>
            </a:prstGeom>
            <a:solidFill>
              <a:schemeClr val="bg2"/>
            </a:solidFill>
          </p:spPr>
          <p:txBody>
            <a:bodyPr wrap="square" lIns="179238" tIns="89619" rIns="179238" bIns="89619" rtlCol="0">
              <a:spAutoFit/>
            </a:bodyPr>
            <a:lstStyle/>
            <a:p>
              <a:pPr>
                <a:lnSpc>
                  <a:spcPct val="90000"/>
                </a:lnSpc>
              </a:pPr>
              <a:r>
                <a:rPr lang="en-US" b="1" dirty="0"/>
                <a:t>CAD (D. </a:t>
              </a:r>
              <a:r>
                <a:rPr lang="en-US" b="1" dirty="0" err="1"/>
                <a:t>Lgs</a:t>
              </a:r>
              <a:r>
                <a:rPr lang="en-US" b="1" dirty="0"/>
                <a:t>. 82/2005)</a:t>
              </a:r>
            </a:p>
          </p:txBody>
        </p:sp>
        <p:sp>
          <p:nvSpPr>
            <p:cNvPr id="5" name="Rectangle 32">
              <a:extLst>
                <a:ext uri="{FF2B5EF4-FFF2-40B4-BE49-F238E27FC236}">
                  <a16:creationId xmlns:a16="http://schemas.microsoft.com/office/drawing/2014/main" id="{CD37457B-84A3-407A-B7BB-A67D6B3CCE29}"/>
                </a:ext>
              </a:extLst>
            </p:cNvPr>
            <p:cNvSpPr>
              <a:spLocks noChangeArrowheads="1"/>
            </p:cNvSpPr>
            <p:nvPr/>
          </p:nvSpPr>
          <p:spPr bwMode="auto">
            <a:xfrm>
              <a:off x="5597395" y="1388779"/>
              <a:ext cx="5184576" cy="1705771"/>
            </a:xfrm>
            <a:prstGeom prst="rect">
              <a:avLst/>
            </a:prstGeom>
            <a:solidFill>
              <a:schemeClr val="bg1">
                <a:lumMod val="50000"/>
              </a:schemeClr>
            </a:solidFill>
            <a:ln w="9525" algn="ctr">
              <a:noFill/>
              <a:miter lim="800000"/>
              <a:headEnd/>
              <a:tailEnd/>
            </a:ln>
          </p:spPr>
          <p:txBody>
            <a:bodyPr lIns="179238" tIns="143391" rIns="179238" bIns="143391" anchor="ctr" anchorCtr="0"/>
            <a:lstStyle/>
            <a:p>
              <a:pPr defTabSz="912631">
                <a:lnSpc>
                  <a:spcPct val="90000"/>
                </a:lnSpc>
                <a:buClr>
                  <a:schemeClr val="tx2"/>
                </a:buClr>
              </a:pPr>
              <a:r>
                <a:rPr lang="it-IT" dirty="0"/>
                <a:t>Testo unico che riunisce e organizza le norme riguardanti l'informatizzazione della Pubblica Amministrazione nei rapporti con i cittadini e le imprese</a:t>
              </a:r>
              <a:endParaRPr lang="en-US" dirty="0"/>
            </a:p>
          </p:txBody>
        </p:sp>
      </p:grpSp>
      <p:grpSp>
        <p:nvGrpSpPr>
          <p:cNvPr id="7" name="Gruppo 6">
            <a:extLst>
              <a:ext uri="{FF2B5EF4-FFF2-40B4-BE49-F238E27FC236}">
                <a16:creationId xmlns:a16="http://schemas.microsoft.com/office/drawing/2014/main" id="{64D13634-BF5F-469A-83DF-3152C7E767CD}"/>
              </a:ext>
            </a:extLst>
          </p:cNvPr>
          <p:cNvGrpSpPr/>
          <p:nvPr/>
        </p:nvGrpSpPr>
        <p:grpSpPr>
          <a:xfrm>
            <a:off x="206790" y="1275822"/>
            <a:ext cx="6531940" cy="1986367"/>
            <a:chOff x="5597395" y="1003014"/>
            <a:chExt cx="5184576" cy="2091537"/>
          </a:xfrm>
        </p:grpSpPr>
        <p:sp>
          <p:nvSpPr>
            <p:cNvPr id="8" name="TextBox 100">
              <a:extLst>
                <a:ext uri="{FF2B5EF4-FFF2-40B4-BE49-F238E27FC236}">
                  <a16:creationId xmlns:a16="http://schemas.microsoft.com/office/drawing/2014/main" id="{9990183D-5496-45CA-8C10-D4E2A058FD29}"/>
                </a:ext>
              </a:extLst>
            </p:cNvPr>
            <p:cNvSpPr txBox="1"/>
            <p:nvPr/>
          </p:nvSpPr>
          <p:spPr>
            <a:xfrm>
              <a:off x="5597395" y="1003014"/>
              <a:ext cx="5184575" cy="453069"/>
            </a:xfrm>
            <a:prstGeom prst="rect">
              <a:avLst/>
            </a:prstGeom>
            <a:solidFill>
              <a:schemeClr val="bg2"/>
            </a:solidFill>
          </p:spPr>
          <p:txBody>
            <a:bodyPr wrap="square" lIns="179238" tIns="89619" rIns="179238" bIns="89619" rtlCol="0">
              <a:spAutoFit/>
            </a:bodyPr>
            <a:lstStyle/>
            <a:p>
              <a:pPr>
                <a:lnSpc>
                  <a:spcPct val="90000"/>
                </a:lnSpc>
              </a:pPr>
              <a:r>
                <a:rPr lang="it-IT" b="1" dirty="0"/>
                <a:t>Piano Triennale per l'informatica nella Pubblica Amministrazione</a:t>
              </a:r>
              <a:endParaRPr lang="en-US" b="1" dirty="0"/>
            </a:p>
          </p:txBody>
        </p:sp>
        <p:sp>
          <p:nvSpPr>
            <p:cNvPr id="9" name="Rectangle 32">
              <a:extLst>
                <a:ext uri="{FF2B5EF4-FFF2-40B4-BE49-F238E27FC236}">
                  <a16:creationId xmlns:a16="http://schemas.microsoft.com/office/drawing/2014/main" id="{CBE524FA-0DF3-4182-A335-9A3A6E4B3A14}"/>
                </a:ext>
              </a:extLst>
            </p:cNvPr>
            <p:cNvSpPr>
              <a:spLocks noChangeArrowheads="1"/>
            </p:cNvSpPr>
            <p:nvPr/>
          </p:nvSpPr>
          <p:spPr bwMode="auto">
            <a:xfrm>
              <a:off x="5597395" y="1388779"/>
              <a:ext cx="5184576" cy="1705772"/>
            </a:xfrm>
            <a:prstGeom prst="rect">
              <a:avLst/>
            </a:prstGeom>
            <a:solidFill>
              <a:schemeClr val="bg1">
                <a:lumMod val="50000"/>
              </a:schemeClr>
            </a:solidFill>
            <a:ln w="9525" algn="ctr">
              <a:noFill/>
              <a:miter lim="800000"/>
              <a:headEnd/>
              <a:tailEnd/>
            </a:ln>
          </p:spPr>
          <p:txBody>
            <a:bodyPr lIns="179238" tIns="143391" rIns="179238" bIns="143391" anchor="ctr" anchorCtr="0"/>
            <a:lstStyle/>
            <a:p>
              <a:pPr marL="285750" indent="-285750" defTabSz="912631">
                <a:lnSpc>
                  <a:spcPct val="90000"/>
                </a:lnSpc>
                <a:buClr>
                  <a:schemeClr val="tx2"/>
                </a:buClr>
                <a:buFont typeface="Arial" panose="020B0604020202020204" pitchFamily="34" charset="0"/>
                <a:buChar char="•"/>
              </a:pPr>
              <a:r>
                <a:rPr lang="it-IT" dirty="0"/>
                <a:t>Il modello di Cloud della PA</a:t>
              </a:r>
            </a:p>
            <a:p>
              <a:pPr marL="285750" indent="-285750" defTabSz="912631">
                <a:lnSpc>
                  <a:spcPct val="90000"/>
                </a:lnSpc>
                <a:buClr>
                  <a:schemeClr val="tx2"/>
                </a:buClr>
                <a:buFont typeface="Arial" panose="020B0604020202020204" pitchFamily="34" charset="0"/>
                <a:buChar char="•"/>
              </a:pPr>
              <a:r>
                <a:rPr lang="en-US" dirty="0" err="1"/>
                <a:t>Censimento</a:t>
              </a:r>
              <a:r>
                <a:rPr lang="en-US" dirty="0"/>
                <a:t> ICT</a:t>
              </a:r>
            </a:p>
            <a:p>
              <a:pPr marL="285750" indent="-285750" defTabSz="912631">
                <a:lnSpc>
                  <a:spcPct val="90000"/>
                </a:lnSpc>
                <a:buClr>
                  <a:schemeClr val="tx2"/>
                </a:buClr>
                <a:buFont typeface="Arial" panose="020B0604020202020204" pitchFamily="34" charset="0"/>
                <a:buChar char="•"/>
              </a:pPr>
              <a:r>
                <a:rPr lang="en-US" dirty="0" err="1"/>
                <a:t>Linee</a:t>
              </a:r>
              <a:r>
                <a:rPr lang="en-US" dirty="0"/>
                <a:t> </a:t>
              </a:r>
              <a:r>
                <a:rPr lang="en-US" dirty="0" err="1"/>
                <a:t>Guida</a:t>
              </a:r>
              <a:r>
                <a:rPr lang="en-US" dirty="0"/>
                <a:t> </a:t>
              </a:r>
              <a:r>
                <a:rPr lang="en-US" dirty="0" err="1"/>
                <a:t>Modello</a:t>
              </a:r>
              <a:r>
                <a:rPr lang="en-US" dirty="0"/>
                <a:t> </a:t>
              </a:r>
              <a:r>
                <a:rPr lang="en-US" dirty="0" err="1"/>
                <a:t>Interoperabilità</a:t>
              </a:r>
              <a:endParaRPr lang="en-US" dirty="0"/>
            </a:p>
            <a:p>
              <a:pPr marL="285750" indent="-285750" defTabSz="912631">
                <a:lnSpc>
                  <a:spcPct val="90000"/>
                </a:lnSpc>
                <a:buClr>
                  <a:schemeClr val="tx2"/>
                </a:buClr>
                <a:buFont typeface="Arial" panose="020B0604020202020204" pitchFamily="34" charset="0"/>
                <a:buChar char="•"/>
              </a:pPr>
              <a:r>
                <a:rPr lang="en-US" dirty="0"/>
                <a:t>Piano </a:t>
              </a:r>
              <a:r>
                <a:rPr lang="en-US" dirty="0" err="1"/>
                <a:t>triennale</a:t>
              </a:r>
              <a:r>
                <a:rPr lang="en-US" dirty="0"/>
                <a:t> ICT</a:t>
              </a:r>
            </a:p>
            <a:p>
              <a:pPr marL="285750" indent="-285750" defTabSz="912631">
                <a:lnSpc>
                  <a:spcPct val="90000"/>
                </a:lnSpc>
                <a:buClr>
                  <a:schemeClr val="tx2"/>
                </a:buClr>
                <a:buFont typeface="Arial" panose="020B0604020202020204" pitchFamily="34" charset="0"/>
                <a:buChar char="•"/>
              </a:pPr>
              <a:r>
                <a:rPr lang="en-US" dirty="0" err="1"/>
                <a:t>Codice</a:t>
              </a:r>
              <a:r>
                <a:rPr lang="en-US" dirty="0"/>
                <a:t> </a:t>
              </a:r>
              <a:r>
                <a:rPr lang="en-US" dirty="0" err="1"/>
                <a:t>dell'amministrazione</a:t>
              </a:r>
              <a:r>
                <a:rPr lang="en-US" dirty="0"/>
                <a:t> </a:t>
              </a:r>
              <a:r>
                <a:rPr lang="en-US" dirty="0" err="1"/>
                <a:t>digitale</a:t>
              </a:r>
              <a:r>
                <a:rPr lang="en-US" dirty="0"/>
                <a:t> (CAD)</a:t>
              </a:r>
            </a:p>
          </p:txBody>
        </p:sp>
      </p:grpSp>
      <p:grpSp>
        <p:nvGrpSpPr>
          <p:cNvPr id="11" name="Gruppo 10">
            <a:extLst>
              <a:ext uri="{FF2B5EF4-FFF2-40B4-BE49-F238E27FC236}">
                <a16:creationId xmlns:a16="http://schemas.microsoft.com/office/drawing/2014/main" id="{B41B6799-60A0-41BD-B695-838C0208E828}"/>
              </a:ext>
            </a:extLst>
          </p:cNvPr>
          <p:cNvGrpSpPr/>
          <p:nvPr/>
        </p:nvGrpSpPr>
        <p:grpSpPr>
          <a:xfrm>
            <a:off x="206789" y="3529851"/>
            <a:ext cx="11649209" cy="1556080"/>
            <a:chOff x="5597395" y="1003014"/>
            <a:chExt cx="5184576" cy="1638468"/>
          </a:xfrm>
        </p:grpSpPr>
        <p:sp>
          <p:nvSpPr>
            <p:cNvPr id="12" name="TextBox 100">
              <a:extLst>
                <a:ext uri="{FF2B5EF4-FFF2-40B4-BE49-F238E27FC236}">
                  <a16:creationId xmlns:a16="http://schemas.microsoft.com/office/drawing/2014/main" id="{A0337776-F3AB-4518-AE5B-91821F11F687}"/>
                </a:ext>
              </a:extLst>
            </p:cNvPr>
            <p:cNvSpPr txBox="1"/>
            <p:nvPr/>
          </p:nvSpPr>
          <p:spPr>
            <a:xfrm>
              <a:off x="5597395" y="1003014"/>
              <a:ext cx="5184575" cy="715567"/>
            </a:xfrm>
            <a:prstGeom prst="rect">
              <a:avLst/>
            </a:prstGeom>
            <a:solidFill>
              <a:schemeClr val="bg2"/>
            </a:solidFill>
          </p:spPr>
          <p:txBody>
            <a:bodyPr wrap="square" lIns="179238" tIns="89619" rIns="179238" bIns="89619" rtlCol="0">
              <a:spAutoFit/>
            </a:bodyPr>
            <a:lstStyle/>
            <a:p>
              <a:pPr>
                <a:lnSpc>
                  <a:spcPct val="90000"/>
                </a:lnSpc>
              </a:pPr>
              <a:r>
                <a:rPr lang="it-IT" b="1" dirty="0"/>
                <a:t>Framework Nazionale per la Cybersecurity e la Data </a:t>
              </a:r>
              <a:r>
                <a:rPr lang="it-IT" b="1" dirty="0" err="1"/>
                <a:t>Protection</a:t>
              </a:r>
              <a:endParaRPr lang="en-US" b="1" dirty="0"/>
            </a:p>
          </p:txBody>
        </p:sp>
        <p:sp>
          <p:nvSpPr>
            <p:cNvPr id="13" name="Rectangle 32">
              <a:extLst>
                <a:ext uri="{FF2B5EF4-FFF2-40B4-BE49-F238E27FC236}">
                  <a16:creationId xmlns:a16="http://schemas.microsoft.com/office/drawing/2014/main" id="{12528768-25C4-470E-B275-BC5BBBF3ABFB}"/>
                </a:ext>
              </a:extLst>
            </p:cNvPr>
            <p:cNvSpPr>
              <a:spLocks noChangeArrowheads="1"/>
            </p:cNvSpPr>
            <p:nvPr/>
          </p:nvSpPr>
          <p:spPr bwMode="auto">
            <a:xfrm>
              <a:off x="5597395" y="1388780"/>
              <a:ext cx="5184576" cy="1252702"/>
            </a:xfrm>
            <a:prstGeom prst="rect">
              <a:avLst/>
            </a:prstGeom>
            <a:solidFill>
              <a:schemeClr val="bg1">
                <a:lumMod val="50000"/>
              </a:schemeClr>
            </a:solidFill>
            <a:ln w="9525" algn="ctr">
              <a:noFill/>
              <a:miter lim="800000"/>
              <a:headEnd/>
              <a:tailEnd/>
            </a:ln>
          </p:spPr>
          <p:txBody>
            <a:bodyPr lIns="179238" tIns="143391" rIns="179238" bIns="143391" anchor="ctr" anchorCtr="0"/>
            <a:lstStyle/>
            <a:p>
              <a:pPr defTabSz="912631">
                <a:lnSpc>
                  <a:spcPct val="90000"/>
                </a:lnSpc>
                <a:buClr>
                  <a:schemeClr val="tx2"/>
                </a:buClr>
              </a:pPr>
              <a:r>
                <a:rPr lang="it-IT" dirty="0"/>
                <a:t>Strumento di supporto alle organizzazioni che necessitano di strategie e processi volti alla protezione dei dati personali e alla sicurezza cyber</a:t>
              </a:r>
              <a:endParaRPr lang="en-US" dirty="0"/>
            </a:p>
          </p:txBody>
        </p:sp>
      </p:grpSp>
      <p:grpSp>
        <p:nvGrpSpPr>
          <p:cNvPr id="14" name="Gruppo 13">
            <a:extLst>
              <a:ext uri="{FF2B5EF4-FFF2-40B4-BE49-F238E27FC236}">
                <a16:creationId xmlns:a16="http://schemas.microsoft.com/office/drawing/2014/main" id="{9A5A4CE3-606B-49CD-841E-82F60A828911}"/>
              </a:ext>
            </a:extLst>
          </p:cNvPr>
          <p:cNvGrpSpPr/>
          <p:nvPr/>
        </p:nvGrpSpPr>
        <p:grpSpPr>
          <a:xfrm>
            <a:off x="206788" y="5358651"/>
            <a:ext cx="11649207" cy="1319351"/>
            <a:chOff x="5597395" y="1003014"/>
            <a:chExt cx="5184576" cy="1389205"/>
          </a:xfrm>
        </p:grpSpPr>
        <p:sp>
          <p:nvSpPr>
            <p:cNvPr id="15" name="TextBox 100">
              <a:extLst>
                <a:ext uri="{FF2B5EF4-FFF2-40B4-BE49-F238E27FC236}">
                  <a16:creationId xmlns:a16="http://schemas.microsoft.com/office/drawing/2014/main" id="{3CEBBFC0-9CB1-4091-98D9-186F30DFD998}"/>
                </a:ext>
              </a:extLst>
            </p:cNvPr>
            <p:cNvSpPr txBox="1"/>
            <p:nvPr/>
          </p:nvSpPr>
          <p:spPr>
            <a:xfrm>
              <a:off x="5597395" y="1003014"/>
              <a:ext cx="5184575" cy="453069"/>
            </a:xfrm>
            <a:prstGeom prst="rect">
              <a:avLst/>
            </a:prstGeom>
            <a:solidFill>
              <a:schemeClr val="bg2"/>
            </a:solidFill>
          </p:spPr>
          <p:txBody>
            <a:bodyPr wrap="square" lIns="179238" tIns="89619" rIns="179238" bIns="89619" rtlCol="0">
              <a:spAutoFit/>
            </a:bodyPr>
            <a:lstStyle/>
            <a:p>
              <a:pPr>
                <a:lnSpc>
                  <a:spcPct val="90000"/>
                </a:lnSpc>
              </a:pPr>
              <a:r>
                <a:rPr lang="it-IT" b="1" dirty="0"/>
                <a:t>Misure minime di sicurezza ICT per le pubbliche amministrazioni</a:t>
              </a:r>
              <a:endParaRPr lang="en-US" b="1" dirty="0"/>
            </a:p>
          </p:txBody>
        </p:sp>
        <p:sp>
          <p:nvSpPr>
            <p:cNvPr id="16" name="Rectangle 32">
              <a:extLst>
                <a:ext uri="{FF2B5EF4-FFF2-40B4-BE49-F238E27FC236}">
                  <a16:creationId xmlns:a16="http://schemas.microsoft.com/office/drawing/2014/main" id="{2BE144E0-A6DD-4440-AE0A-E70B344C12F3}"/>
                </a:ext>
              </a:extLst>
            </p:cNvPr>
            <p:cNvSpPr>
              <a:spLocks noChangeArrowheads="1"/>
            </p:cNvSpPr>
            <p:nvPr/>
          </p:nvSpPr>
          <p:spPr bwMode="auto">
            <a:xfrm>
              <a:off x="5597395" y="1388780"/>
              <a:ext cx="5184576" cy="1003439"/>
            </a:xfrm>
            <a:prstGeom prst="rect">
              <a:avLst/>
            </a:prstGeom>
            <a:solidFill>
              <a:schemeClr val="bg1">
                <a:lumMod val="50000"/>
              </a:schemeClr>
            </a:solidFill>
            <a:ln w="9525" algn="ctr">
              <a:noFill/>
              <a:miter lim="800000"/>
              <a:headEnd/>
              <a:tailEnd/>
            </a:ln>
          </p:spPr>
          <p:txBody>
            <a:bodyPr lIns="179238" tIns="143391" rIns="179238" bIns="143391" anchor="ctr" anchorCtr="0"/>
            <a:lstStyle/>
            <a:p>
              <a:pPr defTabSz="912631">
                <a:lnSpc>
                  <a:spcPct val="90000"/>
                </a:lnSpc>
                <a:buClr>
                  <a:schemeClr val="tx2"/>
                </a:buClr>
              </a:pPr>
              <a:r>
                <a:rPr lang="it-IT" dirty="0"/>
                <a:t>Misure emanate dall’</a:t>
              </a:r>
              <a:r>
                <a:rPr lang="it-IT" dirty="0" err="1"/>
                <a:t>AgID</a:t>
              </a:r>
              <a:r>
                <a:rPr lang="it-IT" dirty="0"/>
                <a:t> che costituiscono un riferimento pratico per valutare e migliorare il livello di sicurezza informatica delle amministrazioni, al fine di contrastare le minacce informatiche più frequenti</a:t>
              </a:r>
              <a:endParaRPr lang="en-US" dirty="0"/>
            </a:p>
          </p:txBody>
        </p:sp>
      </p:grpSp>
    </p:spTree>
    <p:extLst>
      <p:ext uri="{BB962C8B-B14F-4D97-AF65-F5344CB8AC3E}">
        <p14:creationId xmlns:p14="http://schemas.microsoft.com/office/powerpoint/2010/main" val="3351441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Indicazioni tecniche nel GDPR</a:t>
            </a:r>
          </a:p>
        </p:txBody>
      </p:sp>
      <p:sp>
        <p:nvSpPr>
          <p:cNvPr id="4" name="Segnaposto testo 3"/>
          <p:cNvSpPr>
            <a:spLocks noGrp="1"/>
          </p:cNvSpPr>
          <p:nvPr>
            <p:ph type="body" sz="quarter" idx="10"/>
          </p:nvPr>
        </p:nvSpPr>
        <p:spPr/>
        <p:txBody>
          <a:bodyPr>
            <a:normAutofit fontScale="85000" lnSpcReduction="10000"/>
          </a:bodyPr>
          <a:lstStyle/>
          <a:p>
            <a:r>
              <a:rPr lang="it-IT" dirty="0"/>
              <a:t>Come adeguare l'infrastruttura IT a normative regolamenti per la sicurezza ICT</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88277"/>
            <a:ext cx="3486315" cy="1080000"/>
          </a:xfrm>
          <a:prstGeom prst="rect">
            <a:avLst/>
          </a:prstGeom>
        </p:spPr>
      </p:pic>
    </p:spTree>
    <p:extLst>
      <p:ext uri="{BB962C8B-B14F-4D97-AF65-F5344CB8AC3E}">
        <p14:creationId xmlns:p14="http://schemas.microsoft.com/office/powerpoint/2010/main" val="77346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4F169EF1-7B06-4C97-85A8-D5B6411D29EE}"/>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Articolo 17 Paragrafo 1 e 2</a:t>
            </a:r>
          </a:p>
        </p:txBody>
      </p:sp>
      <p:sp>
        <p:nvSpPr>
          <p:cNvPr id="7" name="Rettangolo 6">
            <a:extLst>
              <a:ext uri="{FF2B5EF4-FFF2-40B4-BE49-F238E27FC236}">
                <a16:creationId xmlns:a16="http://schemas.microsoft.com/office/drawing/2014/main" id="{37CF1A85-B354-4E21-A4AC-E6FDA0D21669}"/>
              </a:ext>
            </a:extLst>
          </p:cNvPr>
          <p:cNvSpPr/>
          <p:nvPr/>
        </p:nvSpPr>
        <p:spPr>
          <a:xfrm>
            <a:off x="336000" y="829563"/>
            <a:ext cx="114441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srgbClr val="ED7D31"/>
                </a:solidFill>
                <a:effectLst/>
                <a:uLnTx/>
                <a:uFillTx/>
                <a:latin typeface="Segoe UI Light"/>
                <a:ea typeface="+mn-ea"/>
                <a:cs typeface="+mn-cs"/>
              </a:rPr>
              <a:t>Diritto alla cancellazione («diritto all'oblio») (C65, C66)</a:t>
            </a:r>
          </a:p>
        </p:txBody>
      </p:sp>
      <p:sp>
        <p:nvSpPr>
          <p:cNvPr id="8" name="Rettangolo 7">
            <a:extLst>
              <a:ext uri="{FF2B5EF4-FFF2-40B4-BE49-F238E27FC236}">
                <a16:creationId xmlns:a16="http://schemas.microsoft.com/office/drawing/2014/main" id="{7AB88586-7F8E-4CAB-9FB1-AA03831493EA}"/>
              </a:ext>
            </a:extLst>
          </p:cNvPr>
          <p:cNvSpPr/>
          <p:nvPr/>
        </p:nvSpPr>
        <p:spPr>
          <a:xfrm>
            <a:off x="296946" y="4646380"/>
            <a:ext cx="11519999" cy="1077218"/>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Il titolare del trattamento, se ha reso pubblici dati personali ed è obbligato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ai sensi del paragrafo 1, </a:t>
            </a: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a cancellarli, tenendo conto della tecnologia disponibile e dei costi di attuazione adotta le misure ragionevoli, anche tecniche, per informare i titolari del trattamento che stanno trattando i dati personali della richiesta dell'interessato di cancellare qualsiasi link, copia o riproduzione dei suoi dati personali</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a:t>
            </a:r>
          </a:p>
        </p:txBody>
      </p:sp>
      <p:sp>
        <p:nvSpPr>
          <p:cNvPr id="9" name="Rettangolo 8">
            <a:extLst>
              <a:ext uri="{FF2B5EF4-FFF2-40B4-BE49-F238E27FC236}">
                <a16:creationId xmlns:a16="http://schemas.microsoft.com/office/drawing/2014/main" id="{6D8C60E1-8C2B-473B-82AD-016F62E264F5}"/>
              </a:ext>
            </a:extLst>
          </p:cNvPr>
          <p:cNvSpPr/>
          <p:nvPr/>
        </p:nvSpPr>
        <p:spPr>
          <a:xfrm>
            <a:off x="298098" y="1229673"/>
            <a:ext cx="11520000" cy="861774"/>
          </a:xfrm>
          <a:prstGeom prst="rect">
            <a:avLst/>
          </a:prstGeom>
          <a:solidFill>
            <a:schemeClr val="bg2"/>
          </a:solid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L'interessato ha il diritto di ottenere dal titolare del trattamento la cancellazione dei dati personali che lo riguardano senza ingiustificato ritardo e il titolare del trattamento ha l'obbligo di cancellare senza ingiustificato ritardo i dati personali, se sussiste uno dei motivi seguenti</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a:t>
            </a:r>
          </a:p>
        </p:txBody>
      </p:sp>
      <p:sp>
        <p:nvSpPr>
          <p:cNvPr id="10" name="Rettangolo 9">
            <a:extLst>
              <a:ext uri="{FF2B5EF4-FFF2-40B4-BE49-F238E27FC236}">
                <a16:creationId xmlns:a16="http://schemas.microsoft.com/office/drawing/2014/main" id="{14CAAF5B-F234-4D6E-A01E-B6E96C84846C}"/>
              </a:ext>
            </a:extLst>
          </p:cNvPr>
          <p:cNvSpPr/>
          <p:nvPr/>
        </p:nvSpPr>
        <p:spPr>
          <a:xfrm>
            <a:off x="296946" y="2091835"/>
            <a:ext cx="11519999" cy="2554545"/>
          </a:xfrm>
          <a:prstGeom prst="rect">
            <a:avLst/>
          </a:prstGeom>
          <a:solidFill>
            <a:schemeClr val="bg2"/>
          </a:solidFill>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 dati personali non sono più necessari rispetto alle finalità</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per le quali sono stati raccolti o altrimenti trattati;</a:t>
            </a:r>
          </a:p>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l'interessato revoca il consenso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su cui si basa il trattamento conformemente all'articolo 6, paragrafo 1, lettera a), o all'articolo 9, paragrafo 2, lettera a), e se non sussiste altro fondamento giuridico per il trattamento;</a:t>
            </a:r>
          </a:p>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l'interessato si oppone al trattamento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ai sensi dell'articolo 21, paragrafo 1, e non sussiste alcun motivo legittimo prevalente per procedere al trattamento, oppure si oppone al trattamento ai sensi dell'articolo 21, paragrafo 2;</a:t>
            </a:r>
          </a:p>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 dati personali sono stati trattati illecitamente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a:t>
            </a:r>
          </a:p>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i dati personali devono essere cancellati per adempiere un obbligo giuridico</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previsto dal diritto dell'Unione o dello Stato membro cui è soggetto il titolare del trattamento;</a:t>
            </a:r>
          </a:p>
          <a:p>
            <a:pPr marL="800100" marR="0" lvl="1" indent="-342900" algn="l" defTabSz="914400" rtl="0" eaLnBrk="1" fontAlgn="auto" latinLnBrk="0" hangingPunct="1">
              <a:lnSpc>
                <a:spcPct val="100000"/>
              </a:lnSpc>
              <a:spcBef>
                <a:spcPts val="0"/>
              </a:spcBef>
              <a:spcAft>
                <a:spcPts val="0"/>
              </a:spcAft>
              <a:buClrTx/>
              <a:buSzTx/>
              <a:buFontTx/>
              <a:buAutoNum type="alphaLcParenR"/>
              <a:tabLst/>
              <a:defRPr/>
            </a:pPr>
            <a:r>
              <a:rPr kumimoji="0" lang="it-IT" sz="1600" b="1" i="0" u="none" strike="noStrike" kern="1200" cap="none" spc="0" normalizeH="0" baseline="0" noProof="0" dirty="0">
                <a:ln>
                  <a:noFill/>
                </a:ln>
                <a:solidFill>
                  <a:srgbClr val="00133A"/>
                </a:solidFill>
                <a:effectLst/>
                <a:highlight>
                  <a:srgbClr val="FFFF00"/>
                </a:highlight>
                <a:uLnTx/>
                <a:uFillTx/>
                <a:latin typeface="Segoe UI Light"/>
                <a:ea typeface="+mn-ea"/>
                <a:cs typeface="Times New Roman" panose="02020603050405020304" pitchFamily="18" charset="0"/>
              </a:rPr>
              <a:t> i dati personali sono stati raccolti relativamente all'offerta di servizi della società dell'informazione</a:t>
            </a:r>
            <a:r>
              <a:rPr kumimoji="0" lang="it-IT" sz="1600" b="0" i="0" u="none" strike="noStrike" kern="1200" cap="none" spc="0" normalizeH="0" baseline="0" noProof="0" dirty="0">
                <a:ln>
                  <a:noFill/>
                </a:ln>
                <a:solidFill>
                  <a:srgbClr val="00133A"/>
                </a:solidFill>
                <a:effectLst/>
                <a:uLnTx/>
                <a:uFillTx/>
                <a:latin typeface="Segoe UI Light"/>
                <a:ea typeface="+mn-ea"/>
                <a:cs typeface="+mn-cs"/>
              </a:rPr>
              <a:t> di cui all'articolo 8, paragrafo 1.</a:t>
            </a:r>
          </a:p>
        </p:txBody>
      </p:sp>
      <p:pic>
        <p:nvPicPr>
          <p:cNvPr id="11" name="Immagine 10"/>
          <p:cNvPicPr>
            <a:picLocks noChangeAspect="1"/>
          </p:cNvPicPr>
          <p:nvPr/>
        </p:nvPicPr>
        <p:blipFill>
          <a:blip r:embed="rId2"/>
          <a:stretch>
            <a:fillRect/>
          </a:stretch>
        </p:blipFill>
        <p:spPr>
          <a:xfrm>
            <a:off x="11484000" y="72000"/>
            <a:ext cx="665891" cy="731622"/>
          </a:xfrm>
          <a:prstGeom prst="rect">
            <a:avLst/>
          </a:prstGeom>
        </p:spPr>
      </p:pic>
      <p:sp>
        <p:nvSpPr>
          <p:cNvPr id="12" name="Rectangle 4">
            <a:extLst>
              <a:ext uri="{FF2B5EF4-FFF2-40B4-BE49-F238E27FC236}">
                <a16:creationId xmlns:a16="http://schemas.microsoft.com/office/drawing/2014/main" id="{EC591FEB-A33C-4D9C-8F35-765C2F237EAC}"/>
              </a:ext>
            </a:extLst>
          </p:cNvPr>
          <p:cNvSpPr/>
          <p:nvPr/>
        </p:nvSpPr>
        <p:spPr bwMode="auto">
          <a:xfrm>
            <a:off x="336000" y="5760000"/>
            <a:ext cx="3816000" cy="553998"/>
          </a:xfrm>
          <a:prstGeom prst="rect">
            <a:avLst/>
          </a:prstGeom>
          <a:solidFill>
            <a:srgbClr val="00133A"/>
          </a:solidFill>
          <a:ln w="38100">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137160" rIns="91436" bIns="137160" numCol="1" rtlCol="0" anchor="t" anchorCtr="0" compatLnSpc="1">
            <a:prstTxWarp prst="textNoShape">
              <a:avLst/>
            </a:prstTxWarp>
            <a:spAutoFit/>
          </a:bodyPr>
          <a:lstStyle/>
          <a:p>
            <a:pPr marL="0" marR="0" lvl="0" indent="0" algn="ctr" defTabSz="914400" rtl="0" eaLnBrk="1" fontAlgn="auto" latinLnBrk="0" hangingPunct="1">
              <a:lnSpc>
                <a:spcPct val="90000"/>
              </a:lnSpc>
              <a:spcBef>
                <a:spcPct val="20000"/>
              </a:spcBef>
              <a:spcAft>
                <a:spcPts val="0"/>
              </a:spcAft>
              <a:buClrTx/>
              <a:buSzPct val="90000"/>
              <a:buFontTx/>
              <a:buNone/>
              <a:tabLst/>
              <a:defRPr/>
            </a:pP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Eliminazione</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r>
              <a:rPr kumimoji="0" lang="en-US" sz="20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dati</a:t>
            </a: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54703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96B97E3B-211B-41CC-B480-BB7C787F1E19}"/>
              </a:ext>
            </a:extLst>
          </p:cNvPr>
          <p:cNvSpPr txBox="1">
            <a:spLocks/>
          </p:cNvSpPr>
          <p:nvPr/>
        </p:nvSpPr>
        <p:spPr>
          <a:xfrm>
            <a:off x="336000" y="180000"/>
            <a:ext cx="11520000" cy="82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400" b="1" i="0" u="none" strike="noStrike" kern="1200" cap="none" spc="0" normalizeH="0" baseline="0" noProof="0" dirty="0">
                <a:ln>
                  <a:noFill/>
                </a:ln>
                <a:solidFill>
                  <a:prstClr val="black">
                    <a:lumMod val="65000"/>
                    <a:lumOff val="35000"/>
                  </a:prstClr>
                </a:solidFill>
                <a:effectLst/>
                <a:uLnTx/>
                <a:uFillTx/>
                <a:latin typeface="Segoe UI Light"/>
                <a:ea typeface="+mj-ea"/>
                <a:cs typeface="+mj-cs"/>
              </a:rPr>
              <a:t>Backup e diritto all’oblio</a:t>
            </a:r>
          </a:p>
        </p:txBody>
      </p:sp>
      <p:sp>
        <p:nvSpPr>
          <p:cNvPr id="5" name="Rettangolo 4">
            <a:extLst>
              <a:ext uri="{FF2B5EF4-FFF2-40B4-BE49-F238E27FC236}">
                <a16:creationId xmlns:a16="http://schemas.microsoft.com/office/drawing/2014/main" id="{B69E3913-1129-4E8B-A707-773FF8610AE8}"/>
              </a:ext>
            </a:extLst>
          </p:cNvPr>
          <p:cNvSpPr/>
          <p:nvPr/>
        </p:nvSpPr>
        <p:spPr>
          <a:xfrm>
            <a:off x="336000" y="1060339"/>
            <a:ext cx="11660530"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L'</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autorità danese Data </a:t>
            </a:r>
            <a:r>
              <a:rPr kumimoji="0" lang="it-IT" sz="1800" b="1" i="0" u="none" strike="noStrike" kern="1200" cap="none" spc="0" normalizeH="0" baseline="0" noProof="0" dirty="0" err="1">
                <a:ln>
                  <a:noFill/>
                </a:ln>
                <a:solidFill>
                  <a:srgbClr val="00133A"/>
                </a:solidFill>
                <a:effectLst/>
                <a:uLnTx/>
                <a:uFillTx/>
                <a:latin typeface="Segoe UI Light"/>
                <a:ea typeface="+mn-ea"/>
                <a:cs typeface="+mn-cs"/>
              </a:rPr>
              <a:t>Inspectorate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afferma che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la cancellazione dei dati dei record dai backup è obbligatoria "se ciò è tecnicamente possibile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srgbClr val="00133A"/>
              </a:solidFill>
              <a:effectLst/>
              <a:uLnTx/>
              <a:uFillTx/>
              <a:latin typeface="Segoe UI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Secondo l’</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autorità francese CNIL</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t>
            </a:r>
            <a:r>
              <a:rPr kumimoji="0" lang="fr-FR" sz="1800" b="0" i="0" u="none" strike="noStrike" kern="1200" cap="none" spc="0" normalizeH="0" baseline="0" noProof="0" dirty="0">
                <a:ln>
                  <a:noFill/>
                </a:ln>
                <a:solidFill>
                  <a:srgbClr val="00133A"/>
                </a:solidFill>
                <a:effectLst/>
                <a:uLnTx/>
                <a:uFillTx/>
                <a:latin typeface="Segoe UI Light"/>
                <a:ea typeface="+mn-ea"/>
                <a:cs typeface="+mn-cs"/>
              </a:rPr>
              <a:t>Commission Nationale Informatique et Libertés</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le organizzazioni non devono necessariamente eliminare i backup a fronte di una richiesta di cancellazione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Tuttavia,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le organizzazioni dovranno spiegare chiaramente all'interessato</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(usando un linguaggio semplice e chiaro) </a:t>
            </a:r>
            <a:r>
              <a:rPr kumimoji="0" lang="it-IT" sz="1800" b="1" i="0" u="none" strike="noStrike" kern="1200" cap="none" spc="0" normalizeH="0" baseline="0" noProof="0" dirty="0">
                <a:ln>
                  <a:noFill/>
                </a:ln>
                <a:solidFill>
                  <a:srgbClr val="00133A"/>
                </a:solidFill>
                <a:effectLst/>
                <a:uLnTx/>
                <a:uFillTx/>
                <a:latin typeface="Segoe UI Light"/>
                <a:ea typeface="+mn-ea"/>
                <a:cs typeface="+mn-cs"/>
              </a:rPr>
              <a:t>che i suoi dati personali sono stati rimossi dai sistemi di produzione, ma una copia di backup potrebbe rimanere</a:t>
            </a:r>
            <a:r>
              <a:rPr kumimoji="0" lang="it-IT" sz="1800" b="0" i="0" u="none" strike="noStrike" kern="1200" cap="none" spc="0" normalizeH="0" baseline="0" noProof="0" dirty="0">
                <a:ln>
                  <a:noFill/>
                </a:ln>
                <a:solidFill>
                  <a:srgbClr val="00133A"/>
                </a:solidFill>
                <a:effectLst/>
                <a:uLnTx/>
                <a:uFillTx/>
                <a:latin typeface="Segoe UI Light"/>
                <a:ea typeface="+mn-ea"/>
                <a:cs typeface="+mn-cs"/>
              </a:rPr>
              <a:t>, e scadrà dopo un certo periodo di tempo (il tempo di conservazione va indicato nella comunicazione con l'interessato)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srgbClr val="00133A"/>
              </a:solidFill>
              <a:effectLst/>
              <a:uLnTx/>
              <a:uFillTx/>
              <a:latin typeface="Segoe UI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srgbClr val="00133A"/>
                </a:solidFill>
                <a:effectLst/>
                <a:uLnTx/>
                <a:uFillTx/>
                <a:latin typeface="Segoe UI Light"/>
                <a:ea typeface="+mn-ea"/>
                <a:cs typeface="+mn-cs"/>
              </a:rPr>
              <a:t>Altre autorità di controllo potrebbero avere una posizione in merito differente e più rigida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srgbClr val="00133A"/>
              </a:solidFill>
              <a:effectLst/>
              <a:uLnTx/>
              <a:uFillTx/>
              <a:latin typeface="Segoe UI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Per essere in grado di dimostrare che non è pratico eliminare i dati di backup bisogne condurre una valutazione del rischio e una valutazione d’impatto sul business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1" i="0" u="none" strike="noStrike" kern="1200" cap="none" spc="0" normalizeH="0" baseline="0" noProof="0" dirty="0">
              <a:ln>
                <a:noFill/>
              </a:ln>
              <a:solidFill>
                <a:srgbClr val="00133A"/>
              </a:solidFill>
              <a:effectLst/>
              <a:uLnTx/>
              <a:uFillTx/>
              <a:latin typeface="Segoe UI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srgbClr val="00133A"/>
                </a:solidFill>
                <a:effectLst/>
                <a:uLnTx/>
                <a:uFillTx/>
                <a:latin typeface="Segoe UI Light"/>
                <a:ea typeface="+mn-ea"/>
                <a:cs typeface="+mn-cs"/>
              </a:rPr>
              <a:t>Occorre documentare le politiche e le procedure per mantenere sicuri i dati di backup, con apposite istruzioni sulla crittografia dei backup e sul luogo di mantenimento dei dispositivi di backup</a:t>
            </a:r>
          </a:p>
        </p:txBody>
      </p:sp>
      <p:sp>
        <p:nvSpPr>
          <p:cNvPr id="6" name="Rettangolo 5">
            <a:extLst>
              <a:ext uri="{FF2B5EF4-FFF2-40B4-BE49-F238E27FC236}">
                <a16:creationId xmlns:a16="http://schemas.microsoft.com/office/drawing/2014/main" id="{0CEC3224-084E-46FC-A8D2-BA40A9A345B7}"/>
              </a:ext>
            </a:extLst>
          </p:cNvPr>
          <p:cNvSpPr/>
          <p:nvPr/>
        </p:nvSpPr>
        <p:spPr>
          <a:xfrm>
            <a:off x="336000" y="5486461"/>
            <a:ext cx="392274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FFFFFF"/>
                </a:solidFill>
                <a:effectLst/>
                <a:uLnTx/>
                <a:uFillTx/>
                <a:latin typeface="Segoe UI Light"/>
                <a:ea typeface="+mn-ea"/>
                <a:cs typeface="+mn-cs"/>
                <a:hlinkClick r:id="rId2"/>
              </a:rPr>
              <a:t>https://www.garanteprivacy.it/temi/diritto-all-oblio</a:t>
            </a:r>
            <a:endParaRPr kumimoji="0" lang="it-IT"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ttangolo 6">
            <a:extLst>
              <a:ext uri="{FF2B5EF4-FFF2-40B4-BE49-F238E27FC236}">
                <a16:creationId xmlns:a16="http://schemas.microsoft.com/office/drawing/2014/main" id="{4246DD35-9F4F-4CED-A6C7-68C69773E65F}"/>
              </a:ext>
            </a:extLst>
          </p:cNvPr>
          <p:cNvSpPr/>
          <p:nvPr/>
        </p:nvSpPr>
        <p:spPr>
          <a:xfrm>
            <a:off x="336000" y="5797871"/>
            <a:ext cx="1082702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FFFFFF"/>
                </a:solidFill>
                <a:effectLst/>
                <a:uLnTx/>
                <a:uFillTx/>
                <a:latin typeface="Segoe UI Light"/>
                <a:ea typeface="+mn-ea"/>
                <a:cs typeface="+mn-cs"/>
                <a:hlinkClick r:id="rId3"/>
              </a:rPr>
              <a:t>https://blog.quantum.com/backup-administrators-the-1-advice-to-deal-with-gdpr-and-the-right-of-erasure</a:t>
            </a:r>
            <a:endParaRPr kumimoji="0" lang="it-IT"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 name="Rettangolo 7">
            <a:extLst>
              <a:ext uri="{FF2B5EF4-FFF2-40B4-BE49-F238E27FC236}">
                <a16:creationId xmlns:a16="http://schemas.microsoft.com/office/drawing/2014/main" id="{C2152FDD-8CEA-4943-A142-4D54C461FAA1}"/>
              </a:ext>
            </a:extLst>
          </p:cNvPr>
          <p:cNvSpPr/>
          <p:nvPr/>
        </p:nvSpPr>
        <p:spPr>
          <a:xfrm>
            <a:off x="336000" y="6105648"/>
            <a:ext cx="104394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FFFFFF"/>
                </a:solidFill>
                <a:effectLst/>
                <a:uLnTx/>
                <a:uFillTx/>
                <a:latin typeface="Segoe UI Light"/>
                <a:ea typeface="+mn-ea"/>
                <a:cs typeface="+mn-cs"/>
                <a:hlinkClick r:id="rId4"/>
              </a:rPr>
              <a:t>https://www.cybersecurity360.it/legal/privacy-dati-personali/backup-e-diritto-alloblio-alla-luce-del-gdpr/</a:t>
            </a:r>
            <a:r>
              <a:rPr kumimoji="0" lang="it-IT" sz="1400" b="0" i="0" u="none" strike="noStrike" kern="1200" cap="none" spc="0" normalizeH="0" baseline="0" noProof="0" dirty="0">
                <a:ln>
                  <a:noFill/>
                </a:ln>
                <a:solidFill>
                  <a:srgbClr val="FFFFFF"/>
                </a:solidFill>
                <a:effectLst/>
                <a:uLnTx/>
                <a:uFillTx/>
                <a:latin typeface="Segoe UI Light"/>
                <a:ea typeface="+mn-ea"/>
                <a:cs typeface="+mn-cs"/>
              </a:rPr>
              <a:t> </a:t>
            </a:r>
          </a:p>
        </p:txBody>
      </p:sp>
      <p:pic>
        <p:nvPicPr>
          <p:cNvPr id="9" name="Immagine 8"/>
          <p:cNvPicPr>
            <a:picLocks noChangeAspect="1"/>
          </p:cNvPicPr>
          <p:nvPr/>
        </p:nvPicPr>
        <p:blipFill>
          <a:blip r:embed="rId5"/>
          <a:stretch>
            <a:fillRect/>
          </a:stretch>
        </p:blipFill>
        <p:spPr>
          <a:xfrm>
            <a:off x="11484000" y="72000"/>
            <a:ext cx="665891" cy="731622"/>
          </a:xfrm>
          <a:prstGeom prst="rect">
            <a:avLst/>
          </a:prstGeom>
        </p:spPr>
      </p:pic>
    </p:spTree>
    <p:extLst>
      <p:ext uri="{BB962C8B-B14F-4D97-AF65-F5344CB8AC3E}">
        <p14:creationId xmlns:p14="http://schemas.microsoft.com/office/powerpoint/2010/main" val="1980544117"/>
      </p:ext>
    </p:extLst>
  </p:cSld>
  <p:clrMapOvr>
    <a:masterClrMapping/>
  </p:clrMapOvr>
</p:sld>
</file>

<file path=ppt/theme/theme1.xml><?xml version="1.0" encoding="utf-8"?>
<a:theme xmlns:a="http://schemas.openxmlformats.org/drawingml/2006/main" name="Tema di Office">
  <a:themeElements>
    <a:clrScheme name="Personalizzato 1">
      <a:dk1>
        <a:srgbClr val="FFFFFF"/>
      </a:dk1>
      <a:lt1>
        <a:sysClr val="window" lastClr="FFFFFF"/>
      </a:lt1>
      <a:dk2>
        <a:srgbClr val="00133A"/>
      </a:dk2>
      <a:lt2>
        <a:srgbClr val="00133A"/>
      </a:lt2>
      <a:accent1>
        <a:srgbClr val="F7C94E"/>
      </a:accent1>
      <a:accent2>
        <a:srgbClr val="9F2936"/>
      </a:accent2>
      <a:accent3>
        <a:srgbClr val="1B587C"/>
      </a:accent3>
      <a:accent4>
        <a:srgbClr val="4E8542"/>
      </a:accent4>
      <a:accent5>
        <a:srgbClr val="604878"/>
      </a:accent5>
      <a:accent6>
        <a:srgbClr val="C19859"/>
      </a:accent6>
      <a:hlink>
        <a:srgbClr val="00B0F0"/>
      </a:hlink>
      <a:folHlink>
        <a:srgbClr val="FFC000"/>
      </a:folHlink>
    </a:clrScheme>
    <a:fontScheme name="Personalizzato 1">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rn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rnic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WPC2019_POT.potx" id="{98D12F94-D3C0-491E-BEFE-DD5138CA8B61}" vid="{9DBD3CAD-E200-4594-9873-1054ABEC10FC}"/>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8419</TotalTime>
  <Words>6055</Words>
  <Application>Microsoft Office PowerPoint</Application>
  <PresentationFormat>Widescreen</PresentationFormat>
  <Paragraphs>422</Paragraphs>
  <Slides>35</Slides>
  <Notes>6</Notes>
  <HiddenSlides>0</HiddenSlides>
  <MMClips>0</MMClips>
  <ScaleCrop>false</ScaleCrop>
  <HeadingPairs>
    <vt:vector size="6" baseType="variant">
      <vt:variant>
        <vt:lpstr>Caratteri utilizzati</vt:lpstr>
      </vt:variant>
      <vt:variant>
        <vt:i4>8</vt:i4>
      </vt:variant>
      <vt:variant>
        <vt:lpstr>Tema</vt:lpstr>
      </vt:variant>
      <vt:variant>
        <vt:i4>3</vt:i4>
      </vt:variant>
      <vt:variant>
        <vt:lpstr>Titoli diapositive</vt:lpstr>
      </vt:variant>
      <vt:variant>
        <vt:i4>35</vt:i4>
      </vt:variant>
    </vt:vector>
  </HeadingPairs>
  <TitlesOfParts>
    <vt:vector size="46" baseType="lpstr">
      <vt:lpstr>Arial</vt:lpstr>
      <vt:lpstr>Calibri</vt:lpstr>
      <vt:lpstr>Calibri Light</vt:lpstr>
      <vt:lpstr>Courier New</vt:lpstr>
      <vt:lpstr>Open Sans Semibold</vt:lpstr>
      <vt:lpstr>Segoe UI Light</vt:lpstr>
      <vt:lpstr>Times New Roman</vt:lpstr>
      <vt:lpstr>Wingdings 2</vt:lpstr>
      <vt:lpstr>Tema di Office</vt:lpstr>
      <vt:lpstr>1_Tema di Office</vt:lpstr>
      <vt:lpstr>Cornice</vt:lpstr>
      <vt:lpstr>POWERCON2020</vt:lpstr>
      <vt:lpstr>Presentazione standard di PowerPoint</vt:lpstr>
      <vt:lpstr>Overview</vt:lpstr>
      <vt:lpstr>Cybersecurity e riferimenti normativi</vt:lpstr>
      <vt:lpstr>CERT Nazionale, CERT-PA e CSIRT</vt:lpstr>
      <vt:lpstr>Normative e linee guida ICT italiane</vt:lpstr>
      <vt:lpstr>Indicazioni tecniche nel GDPR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Misure minime di sicurezza ICT per le pubbliche amministrazioni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Ermanno Goletto</dc:creator>
  <cp:lastModifiedBy>Ermanno</cp:lastModifiedBy>
  <cp:revision>791</cp:revision>
  <dcterms:created xsi:type="dcterms:W3CDTF">2016-07-02T15:53:36Z</dcterms:created>
  <dcterms:modified xsi:type="dcterms:W3CDTF">2020-03-25T17:32:16Z</dcterms:modified>
</cp:coreProperties>
</file>